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0"/>
  </p:notesMasterIdLst>
  <p:handoutMasterIdLst>
    <p:handoutMasterId r:id="rId31"/>
  </p:handoutMasterIdLst>
  <p:sldIdLst>
    <p:sldId id="261" r:id="rId2"/>
    <p:sldId id="482" r:id="rId3"/>
    <p:sldId id="483" r:id="rId4"/>
    <p:sldId id="453" r:id="rId5"/>
    <p:sldId id="432" r:id="rId6"/>
    <p:sldId id="457" r:id="rId7"/>
    <p:sldId id="473" r:id="rId8"/>
    <p:sldId id="475" r:id="rId9"/>
    <p:sldId id="468" r:id="rId10"/>
    <p:sldId id="456" r:id="rId11"/>
    <p:sldId id="466" r:id="rId12"/>
    <p:sldId id="459" r:id="rId13"/>
    <p:sldId id="460" r:id="rId14"/>
    <p:sldId id="462" r:id="rId15"/>
    <p:sldId id="484" r:id="rId16"/>
    <p:sldId id="458" r:id="rId17"/>
    <p:sldId id="476" r:id="rId18"/>
    <p:sldId id="486" r:id="rId19"/>
    <p:sldId id="463" r:id="rId20"/>
    <p:sldId id="464" r:id="rId21"/>
    <p:sldId id="487" r:id="rId22"/>
    <p:sldId id="470" r:id="rId23"/>
    <p:sldId id="477" r:id="rId24"/>
    <p:sldId id="478" r:id="rId25"/>
    <p:sldId id="479" r:id="rId26"/>
    <p:sldId id="480" r:id="rId27"/>
    <p:sldId id="481" r:id="rId28"/>
    <p:sldId id="430" r:id="rId29"/>
  </p:sldIdLst>
  <p:sldSz cx="9144000" cy="6858000" type="screen4x3"/>
  <p:notesSz cx="6858000" cy="9144000"/>
  <p:custDataLst>
    <p:tags r:id="rId32"/>
  </p:custDataLst>
  <p:defaultTex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0" autoAdjust="0"/>
    <p:restoredTop sz="94168" autoAdjust="0"/>
  </p:normalViewPr>
  <p:slideViewPr>
    <p:cSldViewPr>
      <p:cViewPr>
        <p:scale>
          <a:sx n="95" d="100"/>
          <a:sy n="95" d="100"/>
        </p:scale>
        <p:origin x="-432" y="2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2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ZA"/>
          </a:p>
        </p:txBody>
      </p:sp>
      <p:sp>
        <p:nvSpPr>
          <p:cNvPr id="152579"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ZA"/>
          </a:p>
        </p:txBody>
      </p:sp>
      <p:sp>
        <p:nvSpPr>
          <p:cNvPr id="152580"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ZA"/>
          </a:p>
        </p:txBody>
      </p:sp>
      <p:sp>
        <p:nvSpPr>
          <p:cNvPr id="152581"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10012535-2B3D-41AB-A3E1-10C3C4D69CBE}" type="slidenum">
              <a:rPr lang="en-ZA"/>
              <a:pPr/>
              <a:t>‹#›</a:t>
            </a:fld>
            <a:endParaRPr lang="en-ZA"/>
          </a:p>
        </p:txBody>
      </p:sp>
    </p:spTree>
    <p:extLst>
      <p:ext uri="{BB962C8B-B14F-4D97-AF65-F5344CB8AC3E}">
        <p14:creationId xmlns:p14="http://schemas.microsoft.com/office/powerpoint/2010/main" val="40482475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921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922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922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22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922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A7E2BDCF-5D0B-48D9-A72F-27F6B19371BA}" type="slidenum">
              <a:rPr lang="en-US"/>
              <a:pPr/>
              <a:t>‹#›</a:t>
            </a:fld>
            <a:endParaRPr lang="en-US"/>
          </a:p>
        </p:txBody>
      </p:sp>
    </p:spTree>
    <p:extLst>
      <p:ext uri="{BB962C8B-B14F-4D97-AF65-F5344CB8AC3E}">
        <p14:creationId xmlns:p14="http://schemas.microsoft.com/office/powerpoint/2010/main" val="135805388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charset="0"/>
        <a:ea typeface="+mn-ea"/>
        <a:cs typeface="+mn-cs"/>
      </a:defRPr>
    </a:lvl1pPr>
    <a:lvl2pPr marL="457200" algn="l" rtl="0" fontAlgn="base">
      <a:spcBef>
        <a:spcPct val="30000"/>
      </a:spcBef>
      <a:spcAft>
        <a:spcPct val="0"/>
      </a:spcAft>
      <a:defRPr sz="1200" kern="1200">
        <a:solidFill>
          <a:schemeClr val="tx1"/>
        </a:solidFill>
        <a:latin typeface="Times" charset="0"/>
        <a:ea typeface="+mn-ea"/>
        <a:cs typeface="+mn-cs"/>
      </a:defRPr>
    </a:lvl2pPr>
    <a:lvl3pPr marL="914400" algn="l" rtl="0" fontAlgn="base">
      <a:spcBef>
        <a:spcPct val="30000"/>
      </a:spcBef>
      <a:spcAft>
        <a:spcPct val="0"/>
      </a:spcAft>
      <a:defRPr sz="1200" kern="1200">
        <a:solidFill>
          <a:schemeClr val="tx1"/>
        </a:solidFill>
        <a:latin typeface="Times" charset="0"/>
        <a:ea typeface="+mn-ea"/>
        <a:cs typeface="+mn-cs"/>
      </a:defRPr>
    </a:lvl3pPr>
    <a:lvl4pPr marL="1371600" algn="l" rtl="0" fontAlgn="base">
      <a:spcBef>
        <a:spcPct val="30000"/>
      </a:spcBef>
      <a:spcAft>
        <a:spcPct val="0"/>
      </a:spcAft>
      <a:defRPr sz="1200" kern="1200">
        <a:solidFill>
          <a:schemeClr val="tx1"/>
        </a:solidFill>
        <a:latin typeface="Times" charset="0"/>
        <a:ea typeface="+mn-ea"/>
        <a:cs typeface="+mn-cs"/>
      </a:defRPr>
    </a:lvl4pPr>
    <a:lvl5pPr marL="1828800" algn="l" rtl="0" fontAlgn="base">
      <a:spcBef>
        <a:spcPct val="30000"/>
      </a:spcBef>
      <a:spcAft>
        <a:spcPct val="0"/>
      </a:spcAft>
      <a:defRPr sz="1200" kern="1200">
        <a:solidFill>
          <a:schemeClr val="tx1"/>
        </a:solidFill>
        <a:latin typeface="Times"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1D5425E0-CEB8-4510-8DDB-BA3A8C4E67D7}" type="slidenum">
              <a:rPr lang="en-US"/>
              <a:pPr/>
              <a:t>2</a:t>
            </a:fld>
            <a:endParaRPr lang="en-US"/>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smtClean="0">
              <a:latin typeface="Times"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E1A08F5B-92A5-45FB-BA1B-C234B97729D7}" type="slidenum">
              <a:rPr lang="en-US"/>
              <a:pPr/>
              <a:t>3</a:t>
            </a:fld>
            <a:endParaRPr lang="en-US"/>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eaLnBrk="1" hangingPunct="1"/>
            <a:endParaRPr lang="en-US" dirty="0" smtClean="0">
              <a:latin typeface="Times"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8564FAC2-F523-4BAF-B115-51D91B6B0E24}" type="slidenum">
              <a:rPr lang="en-US"/>
              <a:pPr/>
              <a:t>18</a:t>
            </a:fld>
            <a:endParaRPr 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A018B237-18DC-43C3-B801-D055A1FE0AE6}" type="slidenum">
              <a:rPr lang="en-US"/>
              <a:pPr/>
              <a:t>21</a:t>
            </a:fld>
            <a:endParaRPr lang="en-US"/>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a:spcBef>
                <a:spcPct val="50000"/>
              </a:spcBef>
            </a:pPr>
            <a:r>
              <a:rPr lang="en-US" sz="2400" smtClean="0"/>
              <a:t>	1. southward interior flow (North Pacific Current is the eastward portion and the North Equatorial Current is the westward portion)</a:t>
            </a:r>
          </a:p>
          <a:p>
            <a:pPr>
              <a:spcBef>
                <a:spcPct val="50000"/>
              </a:spcBef>
            </a:pPr>
            <a:r>
              <a:rPr lang="en-US" sz="2400" smtClean="0"/>
              <a:t>	2. northward western boundary current: Kuroshio</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r>
              <a:rPr lang="en-US"/>
              <a:t>Equitorial_Currents1</a:t>
            </a:r>
          </a:p>
        </p:txBody>
      </p:sp>
      <p:sp>
        <p:nvSpPr>
          <p:cNvPr id="6" name="Slide Number Placeholder 5"/>
          <p:cNvSpPr>
            <a:spLocks noGrp="1"/>
          </p:cNvSpPr>
          <p:nvPr>
            <p:ph type="sldNum" sz="quarter" idx="12"/>
          </p:nvPr>
        </p:nvSpPr>
        <p:spPr/>
        <p:txBody>
          <a:bodyPr/>
          <a:lstStyle>
            <a:lvl1pPr>
              <a:defRPr/>
            </a:lvl1pPr>
          </a:lstStyle>
          <a:p>
            <a:fld id="{7626477F-6512-436D-9F53-53C13C6E0C5C}"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r>
              <a:rPr lang="en-US"/>
              <a:t>Equitorial_Currents1</a:t>
            </a:r>
          </a:p>
        </p:txBody>
      </p:sp>
      <p:sp>
        <p:nvSpPr>
          <p:cNvPr id="6" name="Slide Number Placeholder 5"/>
          <p:cNvSpPr>
            <a:spLocks noGrp="1"/>
          </p:cNvSpPr>
          <p:nvPr>
            <p:ph type="sldNum" sz="quarter" idx="12"/>
          </p:nvPr>
        </p:nvSpPr>
        <p:spPr/>
        <p:txBody>
          <a:bodyPr/>
          <a:lstStyle>
            <a:lvl1pPr>
              <a:defRPr/>
            </a:lvl1pPr>
          </a:lstStyle>
          <a:p>
            <a:fld id="{7E2F2626-A3AA-450C-8A4A-C3EE917A108E}"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r>
              <a:rPr lang="en-US"/>
              <a:t>Equitorial_Currents1</a:t>
            </a:r>
          </a:p>
        </p:txBody>
      </p:sp>
      <p:sp>
        <p:nvSpPr>
          <p:cNvPr id="6" name="Slide Number Placeholder 5"/>
          <p:cNvSpPr>
            <a:spLocks noGrp="1"/>
          </p:cNvSpPr>
          <p:nvPr>
            <p:ph type="sldNum" sz="quarter" idx="12"/>
          </p:nvPr>
        </p:nvSpPr>
        <p:spPr/>
        <p:txBody>
          <a:bodyPr/>
          <a:lstStyle>
            <a:lvl1pPr>
              <a:defRPr/>
            </a:lvl1pPr>
          </a:lstStyle>
          <a:p>
            <a:fld id="{FCB53503-CD3B-4140-9CB8-80169245B970}"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r>
              <a:rPr lang="en-US"/>
              <a:t>Equitorial_Currents1</a:t>
            </a:r>
          </a:p>
        </p:txBody>
      </p:sp>
      <p:sp>
        <p:nvSpPr>
          <p:cNvPr id="7" name="Slide Number Placeholder 6"/>
          <p:cNvSpPr>
            <a:spLocks noGrp="1"/>
          </p:cNvSpPr>
          <p:nvPr>
            <p:ph type="sldNum" sz="quarter" idx="12"/>
          </p:nvPr>
        </p:nvSpPr>
        <p:spPr>
          <a:xfrm>
            <a:off x="6553200" y="6248400"/>
            <a:ext cx="1905000" cy="457200"/>
          </a:xfrm>
        </p:spPr>
        <p:txBody>
          <a:bodyPr/>
          <a:lstStyle>
            <a:lvl1pPr>
              <a:defRPr/>
            </a:lvl1pPr>
          </a:lstStyle>
          <a:p>
            <a:fld id="{F2C768B0-D056-4681-BB55-7491D5E4BD58}"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r>
              <a:rPr lang="en-US"/>
              <a:t>Equitorial_Currents1</a:t>
            </a:r>
          </a:p>
        </p:txBody>
      </p:sp>
      <p:sp>
        <p:nvSpPr>
          <p:cNvPr id="6" name="Slide Number Placeholder 5"/>
          <p:cNvSpPr>
            <a:spLocks noGrp="1"/>
          </p:cNvSpPr>
          <p:nvPr>
            <p:ph type="sldNum" sz="quarter" idx="12"/>
          </p:nvPr>
        </p:nvSpPr>
        <p:spPr/>
        <p:txBody>
          <a:bodyPr/>
          <a:lstStyle>
            <a:lvl1pPr>
              <a:defRPr/>
            </a:lvl1pPr>
          </a:lstStyle>
          <a:p>
            <a:fld id="{E30175C0-C2CC-4F55-8F04-E6E911D92EAC}"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r>
              <a:rPr lang="en-US"/>
              <a:t>Equitorial_Currents1</a:t>
            </a:r>
          </a:p>
        </p:txBody>
      </p:sp>
      <p:sp>
        <p:nvSpPr>
          <p:cNvPr id="6" name="Slide Number Placeholder 5"/>
          <p:cNvSpPr>
            <a:spLocks noGrp="1"/>
          </p:cNvSpPr>
          <p:nvPr>
            <p:ph type="sldNum" sz="quarter" idx="12"/>
          </p:nvPr>
        </p:nvSpPr>
        <p:spPr/>
        <p:txBody>
          <a:bodyPr/>
          <a:lstStyle>
            <a:lvl1pPr>
              <a:defRPr/>
            </a:lvl1pPr>
          </a:lstStyle>
          <a:p>
            <a:fld id="{6F15E596-D60C-4D38-A911-A1C32C1688D6}"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r>
              <a:rPr lang="en-US"/>
              <a:t>Equitorial_Currents1</a:t>
            </a:r>
          </a:p>
        </p:txBody>
      </p:sp>
      <p:sp>
        <p:nvSpPr>
          <p:cNvPr id="7" name="Slide Number Placeholder 6"/>
          <p:cNvSpPr>
            <a:spLocks noGrp="1"/>
          </p:cNvSpPr>
          <p:nvPr>
            <p:ph type="sldNum" sz="quarter" idx="12"/>
          </p:nvPr>
        </p:nvSpPr>
        <p:spPr/>
        <p:txBody>
          <a:bodyPr/>
          <a:lstStyle>
            <a:lvl1pPr>
              <a:defRPr/>
            </a:lvl1pPr>
          </a:lstStyle>
          <a:p>
            <a:fld id="{5606A509-2652-4C6D-8B02-375E48F14335}"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r>
              <a:rPr lang="en-US"/>
              <a:t>Equitorial_Currents1</a:t>
            </a:r>
          </a:p>
        </p:txBody>
      </p:sp>
      <p:sp>
        <p:nvSpPr>
          <p:cNvPr id="9" name="Slide Number Placeholder 8"/>
          <p:cNvSpPr>
            <a:spLocks noGrp="1"/>
          </p:cNvSpPr>
          <p:nvPr>
            <p:ph type="sldNum" sz="quarter" idx="12"/>
          </p:nvPr>
        </p:nvSpPr>
        <p:spPr/>
        <p:txBody>
          <a:bodyPr/>
          <a:lstStyle>
            <a:lvl1pPr>
              <a:defRPr/>
            </a:lvl1pPr>
          </a:lstStyle>
          <a:p>
            <a:fld id="{80FDCEBF-A0A9-414B-9C19-33677FA84F35}"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r>
              <a:rPr lang="en-US"/>
              <a:t>Equitorial_Currents1</a:t>
            </a:r>
          </a:p>
        </p:txBody>
      </p:sp>
      <p:sp>
        <p:nvSpPr>
          <p:cNvPr id="5" name="Slide Number Placeholder 4"/>
          <p:cNvSpPr>
            <a:spLocks noGrp="1"/>
          </p:cNvSpPr>
          <p:nvPr>
            <p:ph type="sldNum" sz="quarter" idx="12"/>
          </p:nvPr>
        </p:nvSpPr>
        <p:spPr/>
        <p:txBody>
          <a:bodyPr/>
          <a:lstStyle>
            <a:lvl1pPr>
              <a:defRPr/>
            </a:lvl1pPr>
          </a:lstStyle>
          <a:p>
            <a:fld id="{F8391351-F6FE-423F-B4D4-91D27C8570B2}"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r>
              <a:rPr lang="en-US"/>
              <a:t>Equitorial_Currents1</a:t>
            </a:r>
          </a:p>
        </p:txBody>
      </p:sp>
      <p:sp>
        <p:nvSpPr>
          <p:cNvPr id="4" name="Slide Number Placeholder 3"/>
          <p:cNvSpPr>
            <a:spLocks noGrp="1"/>
          </p:cNvSpPr>
          <p:nvPr>
            <p:ph type="sldNum" sz="quarter" idx="12"/>
          </p:nvPr>
        </p:nvSpPr>
        <p:spPr/>
        <p:txBody>
          <a:bodyPr/>
          <a:lstStyle>
            <a:lvl1pPr>
              <a:defRPr/>
            </a:lvl1pPr>
          </a:lstStyle>
          <a:p>
            <a:fld id="{0C38502D-505A-4B6E-8BB2-CA20C852267D}"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r>
              <a:rPr lang="en-US"/>
              <a:t>Equitorial_Currents1</a:t>
            </a:r>
          </a:p>
        </p:txBody>
      </p:sp>
      <p:sp>
        <p:nvSpPr>
          <p:cNvPr id="7" name="Slide Number Placeholder 6"/>
          <p:cNvSpPr>
            <a:spLocks noGrp="1"/>
          </p:cNvSpPr>
          <p:nvPr>
            <p:ph type="sldNum" sz="quarter" idx="12"/>
          </p:nvPr>
        </p:nvSpPr>
        <p:spPr/>
        <p:txBody>
          <a:bodyPr/>
          <a:lstStyle>
            <a:lvl1pPr>
              <a:defRPr/>
            </a:lvl1pPr>
          </a:lstStyle>
          <a:p>
            <a:fld id="{3234D8F9-C829-49C4-9BC6-E00066A005AA}"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r>
              <a:rPr lang="en-US"/>
              <a:t>Equitorial_Currents1</a:t>
            </a:r>
          </a:p>
        </p:txBody>
      </p:sp>
      <p:sp>
        <p:nvSpPr>
          <p:cNvPr id="7" name="Slide Number Placeholder 6"/>
          <p:cNvSpPr>
            <a:spLocks noGrp="1"/>
          </p:cNvSpPr>
          <p:nvPr>
            <p:ph type="sldNum" sz="quarter" idx="12"/>
          </p:nvPr>
        </p:nvSpPr>
        <p:spPr/>
        <p:txBody>
          <a:bodyPr/>
          <a:lstStyle>
            <a:lvl1pPr>
              <a:defRPr/>
            </a:lvl1pPr>
          </a:lstStyle>
          <a:p>
            <a:fld id="{5A6BB636-5FF8-46E2-84BE-305B0952438C}"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r>
              <a:rPr lang="en-US"/>
              <a:t>Equitorial_Currents1</a:t>
            </a: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CFAB998C-A1CB-461A-9C60-0797D064C19A}"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charset="0"/>
        </a:defRPr>
      </a:lvl2pPr>
      <a:lvl3pPr algn="ctr" rtl="0" fontAlgn="base">
        <a:spcBef>
          <a:spcPct val="0"/>
        </a:spcBef>
        <a:spcAft>
          <a:spcPct val="0"/>
        </a:spcAft>
        <a:defRPr sz="4400">
          <a:solidFill>
            <a:schemeClr val="tx2"/>
          </a:solidFill>
          <a:latin typeface="Times" charset="0"/>
        </a:defRPr>
      </a:lvl3pPr>
      <a:lvl4pPr algn="ctr" rtl="0" fontAlgn="base">
        <a:spcBef>
          <a:spcPct val="0"/>
        </a:spcBef>
        <a:spcAft>
          <a:spcPct val="0"/>
        </a:spcAft>
        <a:defRPr sz="4400">
          <a:solidFill>
            <a:schemeClr val="tx2"/>
          </a:solidFill>
          <a:latin typeface="Times" charset="0"/>
        </a:defRPr>
      </a:lvl4pPr>
      <a:lvl5pPr algn="ctr" rtl="0" fontAlgn="base">
        <a:spcBef>
          <a:spcPct val="0"/>
        </a:spcBef>
        <a:spcAft>
          <a:spcPct val="0"/>
        </a:spcAft>
        <a:defRPr sz="4400">
          <a:solidFill>
            <a:schemeClr val="tx2"/>
          </a:solidFill>
          <a:latin typeface="Times" charset="0"/>
        </a:defRPr>
      </a:lvl5pPr>
      <a:lvl6pPr marL="457200" algn="ctr" rtl="0" fontAlgn="base">
        <a:spcBef>
          <a:spcPct val="0"/>
        </a:spcBef>
        <a:spcAft>
          <a:spcPct val="0"/>
        </a:spcAft>
        <a:defRPr sz="4400">
          <a:solidFill>
            <a:schemeClr val="tx2"/>
          </a:solidFill>
          <a:latin typeface="Times" charset="0"/>
        </a:defRPr>
      </a:lvl6pPr>
      <a:lvl7pPr marL="914400" algn="ctr" rtl="0" fontAlgn="base">
        <a:spcBef>
          <a:spcPct val="0"/>
        </a:spcBef>
        <a:spcAft>
          <a:spcPct val="0"/>
        </a:spcAft>
        <a:defRPr sz="4400">
          <a:solidFill>
            <a:schemeClr val="tx2"/>
          </a:solidFill>
          <a:latin typeface="Times" charset="0"/>
        </a:defRPr>
      </a:lvl7pPr>
      <a:lvl8pPr marL="1371600" algn="ctr" rtl="0" fontAlgn="base">
        <a:spcBef>
          <a:spcPct val="0"/>
        </a:spcBef>
        <a:spcAft>
          <a:spcPct val="0"/>
        </a:spcAft>
        <a:defRPr sz="4400">
          <a:solidFill>
            <a:schemeClr val="tx2"/>
          </a:solidFill>
          <a:latin typeface="Times" charset="0"/>
        </a:defRPr>
      </a:lvl8pPr>
      <a:lvl9pPr marL="1828800" algn="ctr" rtl="0" fontAlgn="base">
        <a:spcBef>
          <a:spcPct val="0"/>
        </a:spcBef>
        <a:spcAft>
          <a:spcPct val="0"/>
        </a:spcAft>
        <a:defRPr sz="4400">
          <a:solidFill>
            <a:schemeClr val="tx2"/>
          </a:solidFill>
          <a:latin typeface="Times"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4213" y="333375"/>
            <a:ext cx="7772400" cy="1143000"/>
          </a:xfrm>
        </p:spPr>
        <p:txBody>
          <a:bodyPr/>
          <a:lstStyle/>
          <a:p>
            <a:r>
              <a:rPr lang="en-US" dirty="0" smtClean="0"/>
              <a:t>How does it work?</a:t>
            </a:r>
            <a:endParaRPr lang="en-US" dirty="0"/>
          </a:p>
        </p:txBody>
      </p:sp>
      <p:sp>
        <p:nvSpPr>
          <p:cNvPr id="5" name="Subtitle 4"/>
          <p:cNvSpPr>
            <a:spLocks noGrp="1"/>
          </p:cNvSpPr>
          <p:nvPr>
            <p:ph type="subTitle" idx="1"/>
          </p:nvPr>
        </p:nvSpPr>
        <p:spPr>
          <a:xfrm>
            <a:off x="467544" y="1412776"/>
            <a:ext cx="8352928" cy="4226024"/>
          </a:xfrm>
        </p:spPr>
        <p:txBody>
          <a:bodyPr/>
          <a:lstStyle/>
          <a:p>
            <a:pPr algn="l" eaLnBrk="1" hangingPunct="1">
              <a:buFontTx/>
              <a:buChar char="•"/>
            </a:pPr>
            <a:r>
              <a:rPr lang="en-US" sz="2800" dirty="0" smtClean="0">
                <a:solidFill>
                  <a:schemeClr val="bg1">
                    <a:lumMod val="95000"/>
                  </a:schemeClr>
                </a:solidFill>
              </a:rPr>
              <a:t>Lecture 1 – General overview of the Equatorial region</a:t>
            </a:r>
          </a:p>
          <a:p>
            <a:pPr algn="l" eaLnBrk="1" hangingPunct="1">
              <a:buFontTx/>
              <a:buChar char="•"/>
            </a:pPr>
            <a:r>
              <a:rPr lang="en-US" sz="2800" dirty="0" smtClean="0"/>
              <a:t>Lecture 2 – Ocean Currents</a:t>
            </a:r>
          </a:p>
          <a:p>
            <a:pPr algn="l" eaLnBrk="1" hangingPunct="1">
              <a:buFontTx/>
              <a:buChar char="•"/>
            </a:pPr>
            <a:r>
              <a:rPr lang="en-US" sz="2800" dirty="0" smtClean="0">
                <a:solidFill>
                  <a:schemeClr val="bg1">
                    <a:lumMod val="95000"/>
                  </a:schemeClr>
                </a:solidFill>
              </a:rPr>
              <a:t>Lecture 3 – Upwelling at the Equator </a:t>
            </a:r>
          </a:p>
          <a:p>
            <a:pPr algn="l" eaLnBrk="1" hangingPunct="1">
              <a:buFontTx/>
              <a:buChar char="•"/>
            </a:pPr>
            <a:r>
              <a:rPr lang="en-US" sz="2800" dirty="0" smtClean="0">
                <a:solidFill>
                  <a:schemeClr val="bg1">
                    <a:lumMod val="95000"/>
                  </a:schemeClr>
                </a:solidFill>
              </a:rPr>
              <a:t>Lecture 4 – El Nino/La Nina</a:t>
            </a:r>
          </a:p>
          <a:p>
            <a:pPr algn="l" eaLnBrk="1" hangingPunct="1">
              <a:buFontTx/>
              <a:buChar char="•"/>
            </a:pPr>
            <a:r>
              <a:rPr lang="en-US" sz="2800" dirty="0" smtClean="0">
                <a:solidFill>
                  <a:schemeClr val="bg1">
                    <a:lumMod val="95000"/>
                  </a:schemeClr>
                </a:solidFill>
              </a:rPr>
              <a:t>Lecture 5 – Monsoon</a:t>
            </a:r>
          </a:p>
          <a:p>
            <a:pPr algn="l" eaLnBrk="1" hangingPunct="1">
              <a:buFontTx/>
              <a:buChar char="•"/>
            </a:pPr>
            <a:r>
              <a:rPr lang="en-US" sz="2800" dirty="0" smtClean="0">
                <a:solidFill>
                  <a:schemeClr val="bg1">
                    <a:lumMod val="95000"/>
                  </a:schemeClr>
                </a:solidFill>
              </a:rPr>
              <a:t>Lecture 6 – Coastal Upwelling</a:t>
            </a:r>
          </a:p>
          <a:p>
            <a:pPr algn="l" eaLnBrk="1" hangingPunct="1">
              <a:buFontTx/>
              <a:buChar char="•"/>
            </a:pPr>
            <a:r>
              <a:rPr lang="en-US" sz="2800" dirty="0" smtClean="0">
                <a:solidFill>
                  <a:schemeClr val="bg1">
                    <a:lumMod val="95000"/>
                  </a:schemeClr>
                </a:solidFill>
              </a:rPr>
              <a:t>Lecture 7 – Impact of variability on a coastal upwelling system – case study </a:t>
            </a:r>
            <a:r>
              <a:rPr lang="en-US" sz="2800" dirty="0" err="1" smtClean="0">
                <a:solidFill>
                  <a:schemeClr val="bg1">
                    <a:lumMod val="95000"/>
                  </a:schemeClr>
                </a:solidFill>
              </a:rPr>
              <a:t>Benguela</a:t>
            </a:r>
            <a:endParaRPr lang="en-US" sz="2800" dirty="0" smtClean="0">
              <a:solidFill>
                <a:schemeClr val="bg1">
                  <a:lumMod val="95000"/>
                </a:schemeClr>
              </a:solidFill>
            </a:endParaRPr>
          </a:p>
          <a:p>
            <a:pPr algn="l" eaLnBrk="1" hangingPunct="1">
              <a:buFontTx/>
              <a:buChar char="•"/>
            </a:pPr>
            <a:r>
              <a:rPr lang="en-US" sz="2800" dirty="0" smtClean="0">
                <a:solidFill>
                  <a:schemeClr val="bg1">
                    <a:lumMod val="95000"/>
                  </a:schemeClr>
                </a:solidFill>
              </a:rPr>
              <a:t>Lecture 8 – Open Ocean upwelling</a:t>
            </a:r>
            <a:endParaRPr lang="en-US" sz="2800" dirty="0">
              <a:solidFill>
                <a:schemeClr val="bg1">
                  <a:lumMod val="95000"/>
                </a:schemeClr>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5" name="Picture 4" descr="C06FB05a"/>
          <p:cNvPicPr>
            <a:picLocks noGrp="1" noChangeAspect="1" noChangeArrowheads="1"/>
          </p:cNvPicPr>
          <p:nvPr>
            <p:ph idx="1"/>
          </p:nvPr>
        </p:nvPicPr>
        <p:blipFill>
          <a:blip r:embed="rId2" cstate="print"/>
          <a:srcRect/>
          <a:stretch>
            <a:fillRect/>
          </a:stretch>
        </p:blipFill>
        <p:spPr>
          <a:xfrm>
            <a:off x="504056" y="1844824"/>
            <a:ext cx="7740352" cy="4774098"/>
          </a:xfrm>
          <a:noFill/>
        </p:spPr>
      </p:pic>
      <p:sp>
        <p:nvSpPr>
          <p:cNvPr id="5" name="TextBox 4"/>
          <p:cNvSpPr txBox="1"/>
          <p:nvPr/>
        </p:nvSpPr>
        <p:spPr>
          <a:xfrm>
            <a:off x="0" y="620688"/>
            <a:ext cx="9144000" cy="1538883"/>
          </a:xfrm>
          <a:prstGeom prst="rect">
            <a:avLst/>
          </a:prstGeom>
          <a:noFill/>
        </p:spPr>
        <p:txBody>
          <a:bodyPr wrap="square" rtlCol="0">
            <a:spAutoFit/>
          </a:bodyPr>
          <a:lstStyle/>
          <a:p>
            <a:pPr>
              <a:spcBef>
                <a:spcPct val="50000"/>
              </a:spcBef>
              <a:buFontTx/>
              <a:buChar char="•"/>
            </a:pPr>
            <a:r>
              <a:rPr lang="en-US" sz="2000" dirty="0" smtClean="0"/>
              <a:t>Between the wind driven NEC and SEC, there is the relatively narrow (300-500 km wide) eastward-flowing </a:t>
            </a:r>
            <a:r>
              <a:rPr lang="en-US" sz="2000" dirty="0">
                <a:solidFill>
                  <a:srgbClr val="C00000"/>
                </a:solidFill>
              </a:rPr>
              <a:t>E</a:t>
            </a:r>
            <a:r>
              <a:rPr lang="en-US" sz="2000" dirty="0" smtClean="0">
                <a:solidFill>
                  <a:srgbClr val="C00000"/>
                </a:solidFill>
              </a:rPr>
              <a:t>quatorial Counter-Current – ECC</a:t>
            </a:r>
          </a:p>
          <a:p>
            <a:pPr>
              <a:spcBef>
                <a:spcPct val="50000"/>
              </a:spcBef>
              <a:buFontTx/>
              <a:buChar char="•"/>
            </a:pPr>
            <a:r>
              <a:rPr lang="en-US" sz="2000" dirty="0" smtClean="0"/>
              <a:t>Speeds are in the order of </a:t>
            </a:r>
            <a:r>
              <a:rPr lang="en-US" sz="2000" dirty="0"/>
              <a:t>50 cm/s.</a:t>
            </a:r>
            <a:endParaRPr lang="en-US" sz="2000" dirty="0" smtClean="0"/>
          </a:p>
          <a:p>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32656"/>
            <a:ext cx="8820472" cy="1692771"/>
          </a:xfrm>
          <a:prstGeom prst="rect">
            <a:avLst/>
          </a:prstGeom>
          <a:noFill/>
        </p:spPr>
        <p:txBody>
          <a:bodyPr wrap="square" rtlCol="0">
            <a:spAutoFit/>
          </a:bodyPr>
          <a:lstStyle/>
          <a:p>
            <a:pPr>
              <a:buFont typeface="Arial" pitchFamily="34" charset="0"/>
              <a:buChar char="•"/>
            </a:pPr>
            <a:r>
              <a:rPr lang="en-US" sz="2000" dirty="0"/>
              <a:t>The current is </a:t>
            </a:r>
            <a:r>
              <a:rPr lang="en-US" sz="2000" dirty="0" smtClean="0"/>
              <a:t>centered </a:t>
            </a:r>
            <a:r>
              <a:rPr lang="en-ZA" sz="2000" dirty="0" smtClean="0"/>
              <a:t>on </a:t>
            </a:r>
            <a:r>
              <a:rPr lang="en-ZA" sz="2000" dirty="0"/>
              <a:t>the band of weak winds, the doldrums, around 5–10◦N where the </a:t>
            </a:r>
            <a:r>
              <a:rPr lang="en-ZA" sz="2000" dirty="0" smtClean="0"/>
              <a:t>north and </a:t>
            </a:r>
            <a:r>
              <a:rPr lang="en-ZA" sz="2000" dirty="0"/>
              <a:t>south trade winds converge, </a:t>
            </a:r>
            <a:r>
              <a:rPr lang="en-ZA" sz="2000" dirty="0" smtClean="0"/>
              <a:t>forming the ITCZ. </a:t>
            </a:r>
          </a:p>
          <a:p>
            <a:pPr>
              <a:buFont typeface="Arial" pitchFamily="34" charset="0"/>
              <a:buChar char="•"/>
            </a:pPr>
            <a:endParaRPr lang="en-ZA" sz="2000" dirty="0" smtClean="0"/>
          </a:p>
          <a:p>
            <a:pPr>
              <a:buFont typeface="Arial" pitchFamily="34" charset="0"/>
              <a:buChar char="•"/>
            </a:pPr>
            <a:r>
              <a:rPr lang="en-US" sz="2000" dirty="0" smtClean="0"/>
              <a:t>The position of the ECC is influenced by the migration of the ITCZ</a:t>
            </a:r>
          </a:p>
          <a:p>
            <a:endParaRPr lang="en-US" dirty="0"/>
          </a:p>
        </p:txBody>
      </p:sp>
      <p:pic>
        <p:nvPicPr>
          <p:cNvPr id="4" name="Picture 3" descr="ITCZ_january-july"/>
          <p:cNvPicPr>
            <a:picLocks noChangeAspect="1" noChangeArrowheads="1"/>
          </p:cNvPicPr>
          <p:nvPr/>
        </p:nvPicPr>
        <p:blipFill>
          <a:blip r:embed="rId2" cstate="print"/>
          <a:srcRect/>
          <a:stretch>
            <a:fillRect/>
          </a:stretch>
        </p:blipFill>
        <p:spPr bwMode="auto">
          <a:xfrm>
            <a:off x="251520" y="1988839"/>
            <a:ext cx="7776864" cy="4203017"/>
          </a:xfrm>
          <a:prstGeom prst="rect">
            <a:avLst/>
          </a:prstGeom>
          <a:noFill/>
          <a:ln w="9525">
            <a:noFill/>
            <a:miter lim="800000"/>
            <a:headEnd/>
            <a:tailEnd/>
          </a:ln>
          <a:effectLst/>
        </p:spPr>
      </p:pic>
      <p:sp>
        <p:nvSpPr>
          <p:cNvPr id="6" name="Content Placeholder 5"/>
          <p:cNvSpPr>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glb_ssh"/>
          <p:cNvPicPr>
            <a:picLocks noChangeAspect="1" noChangeArrowheads="1"/>
          </p:cNvPicPr>
          <p:nvPr/>
        </p:nvPicPr>
        <p:blipFill>
          <a:blip r:embed="rId2" cstate="print"/>
          <a:srcRect/>
          <a:stretch>
            <a:fillRect/>
          </a:stretch>
        </p:blipFill>
        <p:spPr bwMode="auto">
          <a:xfrm>
            <a:off x="4716016" y="2996952"/>
            <a:ext cx="4176464" cy="2683523"/>
          </a:xfrm>
          <a:prstGeom prst="rect">
            <a:avLst/>
          </a:prstGeom>
          <a:noFill/>
        </p:spPr>
      </p:pic>
      <p:pic>
        <p:nvPicPr>
          <p:cNvPr id="7" name="Picture 6" descr="C06FB06ab"/>
          <p:cNvPicPr>
            <a:picLocks noChangeAspect="1" noChangeArrowheads="1"/>
          </p:cNvPicPr>
          <p:nvPr/>
        </p:nvPicPr>
        <p:blipFill>
          <a:blip r:embed="rId3" cstate="print"/>
          <a:srcRect l="52886"/>
          <a:stretch>
            <a:fillRect/>
          </a:stretch>
        </p:blipFill>
        <p:spPr bwMode="auto">
          <a:xfrm>
            <a:off x="-108520" y="368369"/>
            <a:ext cx="4896544" cy="5868943"/>
          </a:xfrm>
          <a:prstGeom prst="rect">
            <a:avLst/>
          </a:prstGeom>
          <a:noFill/>
          <a:ln w="9525">
            <a:noFill/>
            <a:miter lim="800000"/>
            <a:headEnd/>
            <a:tailEnd/>
          </a:ln>
          <a:effectLst/>
        </p:spPr>
      </p:pic>
      <p:sp>
        <p:nvSpPr>
          <p:cNvPr id="8" name="TextBox 7"/>
          <p:cNvSpPr txBox="1"/>
          <p:nvPr/>
        </p:nvSpPr>
        <p:spPr>
          <a:xfrm>
            <a:off x="4932040" y="188640"/>
            <a:ext cx="4176464" cy="2616101"/>
          </a:xfrm>
          <a:prstGeom prst="rect">
            <a:avLst/>
          </a:prstGeom>
          <a:noFill/>
        </p:spPr>
        <p:txBody>
          <a:bodyPr wrap="square" rtlCol="0">
            <a:spAutoFit/>
          </a:bodyPr>
          <a:lstStyle/>
          <a:p>
            <a:pPr>
              <a:spcBef>
                <a:spcPct val="50000"/>
              </a:spcBef>
            </a:pPr>
            <a:r>
              <a:rPr lang="en-US" sz="2000" dirty="0" smtClean="0"/>
              <a:t>The ECC exists along the equator where winds are very weak due to the ITCZ.  Thus, allowing water pushed westward by the NEC and SEC to flow back eastwards. This change in direction results in a depression in the surface</a:t>
            </a:r>
          </a:p>
          <a:p>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5" name="Picture 4" descr="C06FB05a"/>
          <p:cNvPicPr>
            <a:picLocks noGrp="1" noChangeAspect="1" noChangeArrowheads="1"/>
          </p:cNvPicPr>
          <p:nvPr>
            <p:ph idx="1"/>
          </p:nvPr>
        </p:nvPicPr>
        <p:blipFill>
          <a:blip r:embed="rId2" cstate="print"/>
          <a:srcRect b="7599"/>
          <a:stretch>
            <a:fillRect/>
          </a:stretch>
        </p:blipFill>
        <p:spPr>
          <a:xfrm>
            <a:off x="539552" y="2376264"/>
            <a:ext cx="8064896" cy="4509120"/>
          </a:xfrm>
          <a:noFill/>
        </p:spPr>
      </p:pic>
      <p:sp>
        <p:nvSpPr>
          <p:cNvPr id="5" name="TextBox 4"/>
          <p:cNvSpPr txBox="1"/>
          <p:nvPr/>
        </p:nvSpPr>
        <p:spPr>
          <a:xfrm>
            <a:off x="0" y="188640"/>
            <a:ext cx="9108504" cy="2677656"/>
          </a:xfrm>
          <a:prstGeom prst="rect">
            <a:avLst/>
          </a:prstGeom>
          <a:noFill/>
        </p:spPr>
        <p:txBody>
          <a:bodyPr wrap="square" rtlCol="0">
            <a:spAutoFit/>
          </a:bodyPr>
          <a:lstStyle/>
          <a:p>
            <a:pPr lvl="1">
              <a:lnSpc>
                <a:spcPct val="80000"/>
              </a:lnSpc>
              <a:buFontTx/>
              <a:buChar char="•"/>
            </a:pPr>
            <a:r>
              <a:rPr lang="en-US" sz="1800" dirty="0" smtClean="0"/>
              <a:t>The </a:t>
            </a:r>
            <a:r>
              <a:rPr lang="en-US" sz="1800" dirty="0" smtClean="0">
                <a:solidFill>
                  <a:srgbClr val="C00000"/>
                </a:solidFill>
              </a:rPr>
              <a:t>Equatorial Undercurrent (EUC) </a:t>
            </a:r>
            <a:r>
              <a:rPr lang="en-US" sz="1800" dirty="0" smtClean="0"/>
              <a:t>is a s</a:t>
            </a:r>
            <a:r>
              <a:rPr lang="en-ZA" sz="1800" dirty="0" err="1" smtClean="0"/>
              <a:t>ubsurface</a:t>
            </a:r>
            <a:r>
              <a:rPr lang="en-ZA" sz="1800" dirty="0" smtClean="0"/>
              <a:t> </a:t>
            </a:r>
            <a:r>
              <a:rPr lang="en-ZA" sz="1800" dirty="0"/>
              <a:t>current flowing </a:t>
            </a:r>
            <a:r>
              <a:rPr lang="en-ZA" sz="1800" dirty="0" smtClean="0"/>
              <a:t>eastwards </a:t>
            </a:r>
            <a:r>
              <a:rPr lang="en-ZA" sz="1800" dirty="0"/>
              <a:t>along the equator. </a:t>
            </a:r>
            <a:endParaRPr lang="en-ZA" sz="1800" dirty="0" smtClean="0"/>
          </a:p>
          <a:p>
            <a:pPr lvl="1">
              <a:lnSpc>
                <a:spcPct val="80000"/>
              </a:lnSpc>
              <a:buFontTx/>
              <a:buChar char="•"/>
            </a:pPr>
            <a:endParaRPr lang="en-ZA" sz="1800" dirty="0"/>
          </a:p>
          <a:p>
            <a:pPr lvl="1">
              <a:lnSpc>
                <a:spcPct val="80000"/>
              </a:lnSpc>
              <a:buFontTx/>
              <a:buChar char="•"/>
            </a:pPr>
            <a:r>
              <a:rPr lang="en-ZA" sz="1800" dirty="0"/>
              <a:t>A narrow, swift-flowing ribbon with a thickness of 200 m and a width of at most 400 km, it displays the largest current speeds </a:t>
            </a:r>
            <a:r>
              <a:rPr lang="en-ZA" sz="1800" dirty="0" smtClean="0"/>
              <a:t>(1.5 m s</a:t>
            </a:r>
            <a:r>
              <a:rPr lang="en-ZA" sz="1800" baseline="30000" dirty="0" smtClean="0"/>
              <a:t>−1</a:t>
            </a:r>
            <a:r>
              <a:rPr lang="en-ZA" sz="1800" dirty="0" smtClean="0"/>
              <a:t> )of </a:t>
            </a:r>
            <a:r>
              <a:rPr lang="en-ZA" sz="1800" dirty="0"/>
              <a:t>the equatorial current system. </a:t>
            </a:r>
            <a:endParaRPr lang="en-ZA" sz="1800" dirty="0" smtClean="0"/>
          </a:p>
          <a:p>
            <a:pPr lvl="1">
              <a:lnSpc>
                <a:spcPct val="80000"/>
              </a:lnSpc>
              <a:buFontTx/>
              <a:buChar char="•"/>
            </a:pPr>
            <a:endParaRPr lang="en-ZA" sz="1800" dirty="0"/>
          </a:p>
          <a:p>
            <a:pPr lvl="1">
              <a:lnSpc>
                <a:spcPct val="80000"/>
              </a:lnSpc>
              <a:buFontTx/>
              <a:buChar char="•"/>
            </a:pPr>
            <a:r>
              <a:rPr lang="en-ZA" sz="1800" dirty="0"/>
              <a:t>Often known as the Cromwell </a:t>
            </a:r>
            <a:r>
              <a:rPr lang="en-ZA" sz="1800" dirty="0" smtClean="0"/>
              <a:t>Current</a:t>
            </a:r>
          </a:p>
          <a:p>
            <a:pPr lvl="1">
              <a:lnSpc>
                <a:spcPct val="80000"/>
              </a:lnSpc>
              <a:buFontTx/>
              <a:buChar char="•"/>
            </a:pPr>
            <a:endParaRPr lang="en-ZA" sz="1800" dirty="0"/>
          </a:p>
          <a:p>
            <a:pPr lvl="1">
              <a:lnSpc>
                <a:spcPct val="80000"/>
              </a:lnSpc>
              <a:buFontTx/>
              <a:buChar char="•"/>
            </a:pPr>
            <a:r>
              <a:rPr lang="en-ZA" sz="1800" dirty="0"/>
              <a:t>In the Pacific it flows </a:t>
            </a:r>
            <a:r>
              <a:rPr lang="en-ZA" sz="1800" dirty="0" smtClean="0"/>
              <a:t>at </a:t>
            </a:r>
            <a:r>
              <a:rPr lang="en-ZA" sz="1800" dirty="0"/>
              <a:t>a depth of 200 m in the west, rising to a depth of 40 m in the east. </a:t>
            </a:r>
            <a:endParaRPr lang="en-ZA" sz="1800" dirty="0" smtClean="0"/>
          </a:p>
          <a:p>
            <a:pPr lvl="1">
              <a:lnSpc>
                <a:spcPct val="80000"/>
              </a:lnSpc>
              <a:buFontTx/>
              <a:buChar char="•"/>
            </a:pPr>
            <a:endParaRPr lang="en-ZA" sz="1800" dirty="0"/>
          </a:p>
          <a:p>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r>
              <a:rPr lang="en-US"/>
              <a:t>Equitorial_Currents1</a:t>
            </a:r>
          </a:p>
        </p:txBody>
      </p:sp>
      <p:sp>
        <p:nvSpPr>
          <p:cNvPr id="148483" name="Rectangle 3"/>
          <p:cNvSpPr>
            <a:spLocks noGrp="1" noChangeArrowheads="1"/>
          </p:cNvSpPr>
          <p:nvPr>
            <p:ph idx="1"/>
          </p:nvPr>
        </p:nvSpPr>
        <p:spPr>
          <a:xfrm>
            <a:off x="179512" y="260648"/>
            <a:ext cx="8784976" cy="4114800"/>
          </a:xfrm>
        </p:spPr>
        <p:txBody>
          <a:bodyPr/>
          <a:lstStyle/>
          <a:p>
            <a:pPr>
              <a:spcBef>
                <a:spcPct val="50000"/>
              </a:spcBef>
            </a:pPr>
            <a:r>
              <a:rPr lang="en-US" sz="2000" dirty="0" smtClean="0"/>
              <a:t>The core of the generally coincides with the </a:t>
            </a:r>
            <a:r>
              <a:rPr lang="en-US" sz="2000" dirty="0" err="1" smtClean="0"/>
              <a:t>thermocline</a:t>
            </a:r>
            <a:r>
              <a:rPr lang="en-US" sz="2000" dirty="0" smtClean="0"/>
              <a:t> and is generally centered on the equator</a:t>
            </a:r>
          </a:p>
          <a:p>
            <a:pPr>
              <a:spcBef>
                <a:spcPct val="50000"/>
              </a:spcBef>
            </a:pPr>
            <a:r>
              <a:rPr lang="en-US" sz="2000" dirty="0" smtClean="0"/>
              <a:t>Gravity (due to the difference in east and western margins of the Pacific basin) is one driver of the undercurrent</a:t>
            </a:r>
          </a:p>
          <a:p>
            <a:pPr>
              <a:spcBef>
                <a:spcPct val="50000"/>
              </a:spcBef>
            </a:pPr>
            <a:r>
              <a:rPr lang="en-US" sz="2000" dirty="0" smtClean="0"/>
              <a:t>The other driver is the stability provided by the </a:t>
            </a:r>
            <a:r>
              <a:rPr lang="en-US" sz="2000" dirty="0" err="1" smtClean="0"/>
              <a:t>Coriolis</a:t>
            </a:r>
            <a:r>
              <a:rPr lang="en-US" sz="2000" dirty="0" smtClean="0"/>
              <a:t> force (</a:t>
            </a:r>
            <a:r>
              <a:rPr lang="en-US" sz="2000" i="1" dirty="0" smtClean="0"/>
              <a:t>f</a:t>
            </a:r>
            <a:r>
              <a:rPr lang="en-US" sz="2000" dirty="0" smtClean="0"/>
              <a:t>)</a:t>
            </a:r>
          </a:p>
          <a:p>
            <a:pPr>
              <a:spcBef>
                <a:spcPct val="50000"/>
              </a:spcBef>
            </a:pPr>
            <a:r>
              <a:rPr lang="en-US" sz="2000" dirty="0" smtClean="0"/>
              <a:t>If an easterly flow is perturbed either north or south, then the  </a:t>
            </a:r>
            <a:r>
              <a:rPr lang="en-US" sz="2000" dirty="0" err="1" smtClean="0"/>
              <a:t>Coriolis</a:t>
            </a:r>
            <a:r>
              <a:rPr lang="en-US" sz="2000" dirty="0" smtClean="0"/>
              <a:t> force tends to drive the current back to the equator </a:t>
            </a:r>
          </a:p>
          <a:p>
            <a:endParaRPr lang="en-ZA" dirty="0"/>
          </a:p>
        </p:txBody>
      </p:sp>
      <p:pic>
        <p:nvPicPr>
          <p:cNvPr id="148484" name="Picture 4" descr="C06FB05b"/>
          <p:cNvPicPr>
            <a:picLocks noChangeAspect="1" noChangeArrowheads="1"/>
          </p:cNvPicPr>
          <p:nvPr/>
        </p:nvPicPr>
        <p:blipFill>
          <a:blip r:embed="rId2" cstate="print"/>
          <a:srcRect/>
          <a:stretch>
            <a:fillRect/>
          </a:stretch>
        </p:blipFill>
        <p:spPr bwMode="auto">
          <a:xfrm>
            <a:off x="755576" y="3155054"/>
            <a:ext cx="7848872" cy="3370290"/>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1028" descr="Lynne_Page_5"/>
          <p:cNvPicPr>
            <a:picLocks noChangeAspect="1" noChangeArrowheads="1"/>
          </p:cNvPicPr>
          <p:nvPr/>
        </p:nvPicPr>
        <p:blipFill>
          <a:blip r:embed="rId2" cstate="print"/>
          <a:srcRect l="6870" t="19695" b="11362"/>
          <a:stretch>
            <a:fillRect/>
          </a:stretch>
        </p:blipFill>
        <p:spPr bwMode="auto">
          <a:xfrm>
            <a:off x="1475656" y="548679"/>
            <a:ext cx="6624736" cy="6354153"/>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 name="Picture 4" descr="C06FB06ab"/>
          <p:cNvPicPr>
            <a:picLocks noChangeAspect="1" noChangeArrowheads="1"/>
          </p:cNvPicPr>
          <p:nvPr/>
        </p:nvPicPr>
        <p:blipFill>
          <a:blip r:embed="rId2" cstate="print"/>
          <a:srcRect r="50296"/>
          <a:stretch>
            <a:fillRect/>
          </a:stretch>
        </p:blipFill>
        <p:spPr bwMode="auto">
          <a:xfrm>
            <a:off x="1331640" y="355810"/>
            <a:ext cx="6408712" cy="609752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12994" name="Picture 2"/>
          <p:cNvPicPr>
            <a:picLocks noChangeAspect="1" noChangeArrowheads="1"/>
          </p:cNvPicPr>
          <p:nvPr/>
        </p:nvPicPr>
        <p:blipFill>
          <a:blip r:embed="rId2" cstate="print"/>
          <a:srcRect l="28110" t="25720" r="18026" b="41520"/>
          <a:stretch>
            <a:fillRect/>
          </a:stretch>
        </p:blipFill>
        <p:spPr bwMode="auto">
          <a:xfrm>
            <a:off x="0" y="548680"/>
            <a:ext cx="9261337" cy="3168352"/>
          </a:xfrm>
          <a:prstGeom prst="rect">
            <a:avLst/>
          </a:prstGeom>
          <a:noFill/>
          <a:ln w="9525">
            <a:noFill/>
            <a:miter lim="800000"/>
            <a:headEnd/>
            <a:tailEnd/>
          </a:ln>
        </p:spPr>
      </p:pic>
      <p:sp>
        <p:nvSpPr>
          <p:cNvPr id="6" name="TextBox 5"/>
          <p:cNvSpPr txBox="1"/>
          <p:nvPr/>
        </p:nvSpPr>
        <p:spPr>
          <a:xfrm>
            <a:off x="3188089" y="188640"/>
            <a:ext cx="5128327" cy="461665"/>
          </a:xfrm>
          <a:prstGeom prst="rect">
            <a:avLst/>
          </a:prstGeom>
          <a:noFill/>
        </p:spPr>
        <p:txBody>
          <a:bodyPr wrap="none" rtlCol="0">
            <a:spAutoFit/>
          </a:bodyPr>
          <a:lstStyle/>
          <a:p>
            <a:r>
              <a:rPr lang="en-US" dirty="0" smtClean="0">
                <a:solidFill>
                  <a:srgbClr val="C00000"/>
                </a:solidFill>
              </a:rPr>
              <a:t>Just to recap - in the context of the EUC</a:t>
            </a:r>
            <a:endParaRPr lang="en-US" dirty="0">
              <a:solidFill>
                <a:srgbClr val="C00000"/>
              </a:solidFill>
            </a:endParaRPr>
          </a:p>
        </p:txBody>
      </p:sp>
      <p:grpSp>
        <p:nvGrpSpPr>
          <p:cNvPr id="4" name="Group 10"/>
          <p:cNvGrpSpPr/>
          <p:nvPr/>
        </p:nvGrpSpPr>
        <p:grpSpPr>
          <a:xfrm>
            <a:off x="1475656" y="692696"/>
            <a:ext cx="7416824" cy="2952328"/>
            <a:chOff x="1475656" y="692696"/>
            <a:chExt cx="7416824" cy="2952328"/>
          </a:xfrm>
        </p:grpSpPr>
        <p:sp>
          <p:nvSpPr>
            <p:cNvPr id="8" name="Rectangle 7"/>
            <p:cNvSpPr/>
            <p:nvPr/>
          </p:nvSpPr>
          <p:spPr bwMode="auto">
            <a:xfrm>
              <a:off x="5796136" y="692696"/>
              <a:ext cx="2736304" cy="223224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charset="0"/>
              </a:endParaRPr>
            </a:p>
          </p:txBody>
        </p:sp>
        <p:sp>
          <p:nvSpPr>
            <p:cNvPr id="9" name="Rectangle 8"/>
            <p:cNvSpPr/>
            <p:nvPr/>
          </p:nvSpPr>
          <p:spPr bwMode="auto">
            <a:xfrm>
              <a:off x="1475656" y="3212976"/>
              <a:ext cx="7416824" cy="43204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charset="0"/>
              </a:endParaRPr>
            </a:p>
          </p:txBody>
        </p:sp>
      </p:grpSp>
      <p:grpSp>
        <p:nvGrpSpPr>
          <p:cNvPr id="5" name="Group 12"/>
          <p:cNvGrpSpPr/>
          <p:nvPr/>
        </p:nvGrpSpPr>
        <p:grpSpPr>
          <a:xfrm>
            <a:off x="179512" y="1268760"/>
            <a:ext cx="3131840" cy="2376264"/>
            <a:chOff x="179512" y="1268760"/>
            <a:chExt cx="3131840" cy="2376264"/>
          </a:xfrm>
        </p:grpSpPr>
        <p:sp>
          <p:nvSpPr>
            <p:cNvPr id="10" name="Rectangle 9"/>
            <p:cNvSpPr/>
            <p:nvPr/>
          </p:nvSpPr>
          <p:spPr bwMode="auto">
            <a:xfrm>
              <a:off x="179512" y="3429000"/>
              <a:ext cx="3131840" cy="21602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charset="0"/>
              </a:endParaRPr>
            </a:p>
          </p:txBody>
        </p:sp>
        <p:sp>
          <p:nvSpPr>
            <p:cNvPr id="12" name="TextBox 11"/>
            <p:cNvSpPr txBox="1"/>
            <p:nvPr/>
          </p:nvSpPr>
          <p:spPr>
            <a:xfrm>
              <a:off x="1475656" y="1268760"/>
              <a:ext cx="407484" cy="461665"/>
            </a:xfrm>
            <a:prstGeom prst="rect">
              <a:avLst/>
            </a:prstGeom>
            <a:noFill/>
          </p:spPr>
          <p:txBody>
            <a:bodyPr wrap="none" rtlCol="0">
              <a:spAutoFit/>
            </a:bodyPr>
            <a:lstStyle/>
            <a:p>
              <a:r>
                <a:rPr lang="en-US" dirty="0" smtClean="0"/>
                <a:t>A</a:t>
              </a:r>
              <a:endParaRPr lang="en-US" dirty="0"/>
            </a:p>
          </p:txBody>
        </p:sp>
      </p:grpSp>
      <p:sp>
        <p:nvSpPr>
          <p:cNvPr id="13" name="TextBox 12"/>
          <p:cNvSpPr txBox="1"/>
          <p:nvPr/>
        </p:nvSpPr>
        <p:spPr>
          <a:xfrm>
            <a:off x="1475656" y="1988840"/>
            <a:ext cx="389850" cy="461665"/>
          </a:xfrm>
          <a:prstGeom prst="rect">
            <a:avLst/>
          </a:prstGeom>
          <a:noFill/>
        </p:spPr>
        <p:txBody>
          <a:bodyPr wrap="none" rtlCol="0">
            <a:spAutoFit/>
          </a:bodyPr>
          <a:lstStyle/>
          <a:p>
            <a:r>
              <a:rPr lang="en-US" dirty="0" smtClean="0"/>
              <a:t>B</a:t>
            </a:r>
            <a:endParaRPr lang="en-US" dirty="0"/>
          </a:p>
        </p:txBody>
      </p:sp>
      <p:sp>
        <p:nvSpPr>
          <p:cNvPr id="14" name="Content Placeholder 13"/>
          <p:cNvSpPr txBox="1">
            <a:spLocks noGrp="1"/>
          </p:cNvSpPr>
          <p:nvPr>
            <p:ph idx="1"/>
          </p:nvPr>
        </p:nvSpPr>
        <p:spPr>
          <a:xfrm>
            <a:off x="685800" y="3490664"/>
            <a:ext cx="7772400" cy="3046988"/>
          </a:xfrm>
          <a:prstGeom prst="rect">
            <a:avLst/>
          </a:prstGeom>
          <a:noFill/>
        </p:spPr>
        <p:txBody>
          <a:bodyPr wrap="square" rtlCol="0">
            <a:spAutoFit/>
          </a:bodyPr>
          <a:lstStyle/>
          <a:p>
            <a:r>
              <a:rPr lang="en-ZA" sz="1600" dirty="0"/>
              <a:t>Below </a:t>
            </a:r>
            <a:r>
              <a:rPr lang="en-ZA" sz="1600" dirty="0" smtClean="0"/>
              <a:t>A </a:t>
            </a:r>
            <a:r>
              <a:rPr lang="en-ZA" sz="1600" dirty="0"/>
              <a:t>in layer B, the influence of the wind stress is small</a:t>
            </a:r>
            <a:r>
              <a:rPr lang="en-ZA" sz="1600" dirty="0" smtClean="0"/>
              <a:t>, and </a:t>
            </a:r>
            <a:r>
              <a:rPr lang="en-ZA" sz="1600" dirty="0"/>
              <a:t>the pressure gradient is unbalanced, leading to an accelerated flow </a:t>
            </a:r>
            <a:r>
              <a:rPr lang="en-ZA" sz="1600" dirty="0" smtClean="0"/>
              <a:t>toward the east and thus forming the EUC. </a:t>
            </a:r>
          </a:p>
          <a:p>
            <a:endParaRPr lang="en-ZA" sz="1600" dirty="0"/>
          </a:p>
          <a:p>
            <a:r>
              <a:rPr lang="en-ZA" sz="1600" dirty="0" smtClean="0"/>
              <a:t>Within </a:t>
            </a:r>
            <a:r>
              <a:rPr lang="en-ZA" sz="1600" dirty="0"/>
              <a:t>this layer, the flow </a:t>
            </a:r>
            <a:r>
              <a:rPr lang="en-ZA" sz="1600" dirty="0" smtClean="0"/>
              <a:t>accelerates until </a:t>
            </a:r>
            <a:r>
              <a:rPr lang="en-ZA" sz="1600" dirty="0"/>
              <a:t>the pressure gradient is balanced by frictional forces </a:t>
            </a:r>
            <a:r>
              <a:rPr lang="en-ZA" sz="1600" dirty="0" smtClean="0"/>
              <a:t>,which </a:t>
            </a:r>
            <a:r>
              <a:rPr lang="en-ZA" sz="1600" dirty="0"/>
              <a:t>tend to </a:t>
            </a:r>
            <a:r>
              <a:rPr lang="en-ZA" sz="1600" dirty="0" smtClean="0"/>
              <a:t>slow the </a:t>
            </a:r>
            <a:r>
              <a:rPr lang="en-ZA" sz="1600" dirty="0"/>
              <a:t>current. At depths below </a:t>
            </a:r>
            <a:r>
              <a:rPr lang="en-ZA" sz="1600" dirty="0" smtClean="0"/>
              <a:t>the </a:t>
            </a:r>
            <a:r>
              <a:rPr lang="en-ZA" sz="1600" dirty="0" err="1" smtClean="0"/>
              <a:t>themocline</a:t>
            </a:r>
            <a:r>
              <a:rPr lang="en-ZA" sz="1600" dirty="0" smtClean="0"/>
              <a:t> (B) ~ a few </a:t>
            </a:r>
            <a:r>
              <a:rPr lang="en-ZA" sz="1600" dirty="0"/>
              <a:t>hundred </a:t>
            </a:r>
            <a:r>
              <a:rPr lang="en-ZA" sz="1600" dirty="0" smtClean="0"/>
              <a:t>meters, </a:t>
            </a:r>
            <a:r>
              <a:rPr lang="en-ZA" sz="1600" dirty="0"/>
              <a:t>the </a:t>
            </a:r>
            <a:r>
              <a:rPr lang="en-ZA" sz="1600" dirty="0" smtClean="0"/>
              <a:t>eastward pressure </a:t>
            </a:r>
            <a:r>
              <a:rPr lang="en-ZA" sz="1600" dirty="0"/>
              <a:t>gradient is too weak to produce a current, </a:t>
            </a:r>
            <a:r>
              <a:rPr lang="en-ZA" sz="1600" dirty="0" smtClean="0"/>
              <a:t>thus </a:t>
            </a:r>
          </a:p>
          <a:p>
            <a:r>
              <a:rPr lang="en-ZA" sz="1600" dirty="0" smtClean="0">
                <a:solidFill>
                  <a:srgbClr val="C00000"/>
                </a:solidFill>
              </a:rPr>
              <a:t>			∂</a:t>
            </a:r>
            <a:r>
              <a:rPr lang="en-ZA" sz="1600" dirty="0">
                <a:solidFill>
                  <a:srgbClr val="C00000"/>
                </a:solidFill>
              </a:rPr>
              <a:t>p/∂x ≈ 0</a:t>
            </a:r>
            <a:r>
              <a:rPr lang="en-ZA" sz="1600" dirty="0" smtClean="0"/>
              <a:t>. </a:t>
            </a:r>
          </a:p>
          <a:p>
            <a:r>
              <a:rPr lang="en-ZA" sz="1600" i="1" dirty="0" smtClean="0">
                <a:solidFill>
                  <a:srgbClr val="C00000"/>
                </a:solidFill>
              </a:rPr>
              <a:t>Meaning the difference in pressure divided by the difference in distance east/west is zero</a:t>
            </a:r>
          </a:p>
          <a:p>
            <a:r>
              <a:rPr lang="en-ZA" sz="1600" dirty="0" smtClean="0"/>
              <a:t>This explains the fast flowing subsurface EUC as well as why the EUC lies in a narrow band between 100 and 300 m.</a:t>
            </a:r>
            <a:endParaRPr lang="en-US" sz="16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228600" y="0"/>
            <a:ext cx="8077200" cy="762000"/>
          </a:xfrm>
        </p:spPr>
        <p:txBody>
          <a:bodyPr/>
          <a:lstStyle/>
          <a:p>
            <a:pPr eaLnBrk="1" hangingPunct="1"/>
            <a:r>
              <a:rPr lang="en-US" sz="2800" dirty="0" smtClean="0">
                <a:solidFill>
                  <a:srgbClr val="C00000"/>
                </a:solidFill>
              </a:rPr>
              <a:t>Equatorial Undercurrent: shoaling to east</a:t>
            </a:r>
          </a:p>
        </p:txBody>
      </p:sp>
      <p:sp>
        <p:nvSpPr>
          <p:cNvPr id="44035" name="Text Box 3"/>
          <p:cNvSpPr txBox="1">
            <a:spLocks noChangeArrowheads="1"/>
          </p:cNvSpPr>
          <p:nvPr/>
        </p:nvSpPr>
        <p:spPr bwMode="auto">
          <a:xfrm>
            <a:off x="6400800" y="1981200"/>
            <a:ext cx="2514600" cy="2647950"/>
          </a:xfrm>
          <a:prstGeom prst="rect">
            <a:avLst/>
          </a:prstGeom>
          <a:noFill/>
          <a:ln w="9525">
            <a:noFill/>
            <a:miter lim="800000"/>
            <a:headEnd/>
            <a:tailEnd/>
          </a:ln>
        </p:spPr>
        <p:txBody>
          <a:bodyPr>
            <a:spAutoFit/>
          </a:bodyPr>
          <a:lstStyle/>
          <a:p>
            <a:pPr>
              <a:spcBef>
                <a:spcPct val="50000"/>
              </a:spcBef>
            </a:pPr>
            <a:r>
              <a:rPr lang="en-US"/>
              <a:t>Velocity profiles and isotherms at 150°W and 110°W</a:t>
            </a:r>
          </a:p>
          <a:p>
            <a:pPr>
              <a:spcBef>
                <a:spcPct val="50000"/>
              </a:spcBef>
            </a:pPr>
            <a:endParaRPr lang="en-US"/>
          </a:p>
          <a:p>
            <a:pPr>
              <a:spcBef>
                <a:spcPct val="50000"/>
              </a:spcBef>
            </a:pPr>
            <a:r>
              <a:rPr lang="en-US"/>
              <a:t>(Bryden and Brady, JPO, 1985)</a:t>
            </a:r>
          </a:p>
        </p:txBody>
      </p:sp>
      <p:pic>
        <p:nvPicPr>
          <p:cNvPr id="44036" name="Picture 5" descr="bryden_brady_euc"/>
          <p:cNvPicPr>
            <a:picLocks noChangeAspect="1" noChangeArrowheads="1"/>
          </p:cNvPicPr>
          <p:nvPr/>
        </p:nvPicPr>
        <p:blipFill>
          <a:blip r:embed="rId3" cstate="print"/>
          <a:srcRect l="20584" t="22731" b="23473"/>
          <a:stretch>
            <a:fillRect/>
          </a:stretch>
        </p:blipFill>
        <p:spPr bwMode="auto">
          <a:xfrm>
            <a:off x="0" y="908720"/>
            <a:ext cx="6173788" cy="5410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b="1" dirty="0" smtClean="0">
                <a:latin typeface="Arial" pitchFamily="34" charset="0"/>
              </a:rPr>
              <a:t>IN A NUTSHELL</a:t>
            </a:r>
            <a:br>
              <a:rPr lang="en-ZA" b="1" dirty="0" smtClean="0">
                <a:latin typeface="Arial" pitchFamily="34" charset="0"/>
              </a:rPr>
            </a:br>
            <a:endParaRPr lang="en-US" dirty="0"/>
          </a:p>
        </p:txBody>
      </p:sp>
      <p:sp>
        <p:nvSpPr>
          <p:cNvPr id="5" name="Text Box 4"/>
          <p:cNvSpPr txBox="1">
            <a:spLocks noGrp="1" noChangeArrowheads="1"/>
          </p:cNvSpPr>
          <p:nvPr>
            <p:ph idx="1"/>
          </p:nvPr>
        </p:nvSpPr>
        <p:spPr bwMode="auto">
          <a:xfrm>
            <a:off x="683568" y="1556792"/>
            <a:ext cx="7772400" cy="3527119"/>
          </a:xfrm>
          <a:prstGeom prst="rect">
            <a:avLst/>
          </a:prstGeom>
          <a:noFill/>
          <a:ln w="9525">
            <a:noFill/>
            <a:miter lim="800000"/>
            <a:headEnd/>
            <a:tailEnd/>
          </a:ln>
          <a:effectLst/>
        </p:spPr>
        <p:txBody>
          <a:bodyPr>
            <a:spAutoFit/>
          </a:bodyPr>
          <a:lstStyle/>
          <a:p>
            <a:pPr eaLnBrk="1" hangingPunct="1"/>
            <a:endParaRPr lang="en-ZA" sz="1800" dirty="0">
              <a:latin typeface="Arial" pitchFamily="34" charset="0"/>
            </a:endParaRPr>
          </a:p>
          <a:p>
            <a:pPr eaLnBrk="1" hangingPunct="1"/>
            <a:r>
              <a:rPr lang="en-ZA" sz="1800" dirty="0">
                <a:solidFill>
                  <a:srgbClr val="C00000"/>
                </a:solidFill>
                <a:latin typeface="Arial" pitchFamily="34" charset="0"/>
              </a:rPr>
              <a:t>Equatorial Current system = 4 currents</a:t>
            </a:r>
          </a:p>
          <a:p>
            <a:pPr eaLnBrk="1" hangingPunct="1"/>
            <a:endParaRPr lang="en-ZA" sz="1800" dirty="0">
              <a:latin typeface="Arial" pitchFamily="34" charset="0"/>
            </a:endParaRPr>
          </a:p>
          <a:p>
            <a:pPr eaLnBrk="1" hangingPunct="1"/>
            <a:r>
              <a:rPr lang="en-ZA" sz="1800" b="1" dirty="0">
                <a:latin typeface="Arial" pitchFamily="34" charset="0"/>
              </a:rPr>
              <a:t>NEC and SEC</a:t>
            </a:r>
            <a:r>
              <a:rPr lang="en-ZA" sz="1800" dirty="0">
                <a:latin typeface="Arial" pitchFamily="34" charset="0"/>
              </a:rPr>
              <a:t> – </a:t>
            </a:r>
            <a:r>
              <a:rPr lang="en-ZA" sz="1800" dirty="0" smtClean="0">
                <a:latin typeface="Arial" pitchFamily="34" charset="0"/>
              </a:rPr>
              <a:t>surface currents driven </a:t>
            </a:r>
            <a:r>
              <a:rPr lang="en-ZA" sz="1800" dirty="0">
                <a:latin typeface="Arial" pitchFamily="34" charset="0"/>
              </a:rPr>
              <a:t>by Trade winds and flow from east to west</a:t>
            </a:r>
          </a:p>
          <a:p>
            <a:pPr eaLnBrk="1" hangingPunct="1"/>
            <a:endParaRPr lang="en-ZA" sz="1800" dirty="0">
              <a:latin typeface="Arial" pitchFamily="34" charset="0"/>
            </a:endParaRPr>
          </a:p>
          <a:p>
            <a:pPr eaLnBrk="1" hangingPunct="1"/>
            <a:r>
              <a:rPr lang="en-ZA" sz="1800" b="1" dirty="0" smtClean="0">
                <a:latin typeface="Arial" pitchFamily="34" charset="0"/>
              </a:rPr>
              <a:t>ECC – </a:t>
            </a:r>
            <a:r>
              <a:rPr lang="en-ZA" sz="1800" dirty="0" smtClean="0">
                <a:latin typeface="Arial" pitchFamily="34" charset="0"/>
              </a:rPr>
              <a:t>surface current is </a:t>
            </a:r>
            <a:r>
              <a:rPr lang="en-ZA" sz="1800" dirty="0">
                <a:latin typeface="Arial" pitchFamily="34" charset="0"/>
              </a:rPr>
              <a:t>a result of the weak winds at the ITCZ and </a:t>
            </a:r>
            <a:r>
              <a:rPr lang="en-ZA" sz="1800" dirty="0" smtClean="0">
                <a:latin typeface="Arial" pitchFamily="34" charset="0"/>
              </a:rPr>
              <a:t>flows </a:t>
            </a:r>
            <a:r>
              <a:rPr lang="en-ZA" sz="1800" dirty="0">
                <a:latin typeface="Arial" pitchFamily="34" charset="0"/>
              </a:rPr>
              <a:t>from west to east</a:t>
            </a:r>
          </a:p>
          <a:p>
            <a:pPr eaLnBrk="1" hangingPunct="1"/>
            <a:endParaRPr lang="en-ZA" sz="1800" dirty="0">
              <a:latin typeface="Arial" pitchFamily="34" charset="0"/>
            </a:endParaRPr>
          </a:p>
          <a:p>
            <a:pPr eaLnBrk="1" hangingPunct="1"/>
            <a:r>
              <a:rPr lang="en-ZA" sz="1800" b="1" dirty="0">
                <a:latin typeface="Arial" pitchFamily="34" charset="0"/>
              </a:rPr>
              <a:t>EUC</a:t>
            </a:r>
            <a:r>
              <a:rPr lang="en-ZA" sz="1800" dirty="0">
                <a:latin typeface="Arial" pitchFamily="34" charset="0"/>
              </a:rPr>
              <a:t> – Undercurrent driven by </a:t>
            </a:r>
            <a:r>
              <a:rPr lang="en-ZA" sz="1800" dirty="0" smtClean="0">
                <a:latin typeface="Arial" pitchFamily="34" charset="0"/>
              </a:rPr>
              <a:t>the gravity </a:t>
            </a:r>
            <a:r>
              <a:rPr lang="en-ZA" sz="1800" dirty="0">
                <a:latin typeface="Arial" pitchFamily="34" charset="0"/>
              </a:rPr>
              <a:t>pull </a:t>
            </a:r>
            <a:r>
              <a:rPr lang="en-ZA" sz="1800" dirty="0" smtClean="0">
                <a:latin typeface="Arial" pitchFamily="34" charset="0"/>
              </a:rPr>
              <a:t>from </a:t>
            </a:r>
            <a:r>
              <a:rPr lang="en-ZA" sz="1800" dirty="0">
                <a:latin typeface="Arial" pitchFamily="34" charset="0"/>
              </a:rPr>
              <a:t>west to </a:t>
            </a:r>
            <a:r>
              <a:rPr lang="en-ZA" sz="1800" dirty="0" smtClean="0">
                <a:latin typeface="Arial" pitchFamily="34" charset="0"/>
              </a:rPr>
              <a:t>east as a result of the NEC and SEC piling up in the east (Indonesia)</a:t>
            </a:r>
            <a:endParaRPr lang="en-ZA" sz="1800" dirty="0">
              <a:latin typeface="Arial"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0" y="0"/>
            <a:ext cx="9144000" cy="762000"/>
          </a:xfrm>
        </p:spPr>
        <p:txBody>
          <a:bodyPr/>
          <a:lstStyle/>
          <a:p>
            <a:pPr eaLnBrk="1" hangingPunct="1"/>
            <a:r>
              <a:rPr lang="en-US" sz="2800" dirty="0" smtClean="0"/>
              <a:t>Forcing: Pacific wind stress and wind stress curl (mean)</a:t>
            </a:r>
          </a:p>
        </p:txBody>
      </p:sp>
      <p:sp>
        <p:nvSpPr>
          <p:cNvPr id="18435" name="Rectangle 3"/>
          <p:cNvSpPr>
            <a:spLocks noGrp="1" noChangeArrowheads="1"/>
          </p:cNvSpPr>
          <p:nvPr>
            <p:ph type="body" idx="1"/>
          </p:nvPr>
        </p:nvSpPr>
        <p:spPr>
          <a:xfrm>
            <a:off x="228600" y="5257800"/>
            <a:ext cx="8915400" cy="1600200"/>
          </a:xfrm>
        </p:spPr>
        <p:txBody>
          <a:bodyPr/>
          <a:lstStyle/>
          <a:p>
            <a:pPr eaLnBrk="1" hangingPunct="1"/>
            <a:r>
              <a:rPr lang="en-US" sz="2000" dirty="0" smtClean="0"/>
              <a:t>Wind stress (vectors)</a:t>
            </a:r>
          </a:p>
          <a:p>
            <a:pPr eaLnBrk="1" hangingPunct="1"/>
            <a:r>
              <a:rPr lang="en-US" sz="2000" smtClean="0"/>
              <a:t>Blue</a:t>
            </a:r>
            <a:r>
              <a:rPr lang="en-US" sz="2000" dirty="0" smtClean="0"/>
              <a:t>: </a:t>
            </a:r>
            <a:r>
              <a:rPr lang="en-US" sz="2000" dirty="0" err="1" smtClean="0"/>
              <a:t>Ekman</a:t>
            </a:r>
            <a:r>
              <a:rPr lang="en-US" sz="2000" dirty="0" smtClean="0"/>
              <a:t> pumping (</a:t>
            </a:r>
            <a:r>
              <a:rPr lang="en-US" sz="2000" dirty="0" err="1" smtClean="0"/>
              <a:t>downwelling</a:t>
            </a:r>
            <a:r>
              <a:rPr lang="en-US" sz="2000" dirty="0" smtClean="0"/>
              <a:t> regions)</a:t>
            </a:r>
          </a:p>
          <a:p>
            <a:pPr eaLnBrk="1" hangingPunct="1"/>
            <a:r>
              <a:rPr lang="en-US" sz="2000" dirty="0" smtClean="0"/>
              <a:t>Yellow-red: </a:t>
            </a:r>
            <a:r>
              <a:rPr lang="en-US" sz="2000" dirty="0" err="1" smtClean="0"/>
              <a:t>Ekman</a:t>
            </a:r>
            <a:r>
              <a:rPr lang="en-US" sz="2000" dirty="0" smtClean="0"/>
              <a:t> suction (upwelling regions)</a:t>
            </a:r>
          </a:p>
        </p:txBody>
      </p:sp>
      <p:pic>
        <p:nvPicPr>
          <p:cNvPr id="18437" name="Picture 5" descr="figS5.10a_10.2a_nceppac_curl_dpo.pdf"/>
          <p:cNvPicPr>
            <a:picLocks noChangeAspect="1"/>
          </p:cNvPicPr>
          <p:nvPr/>
        </p:nvPicPr>
        <p:blipFill>
          <a:blip r:embed="rId3" cstate="print"/>
          <a:srcRect t="24445" b="15556"/>
          <a:stretch>
            <a:fillRect/>
          </a:stretch>
        </p:blipFill>
        <p:spPr bwMode="auto">
          <a:xfrm>
            <a:off x="1600200" y="838200"/>
            <a:ext cx="5735638" cy="4454525"/>
          </a:xfrm>
          <a:prstGeom prst="rect">
            <a:avLst/>
          </a:prstGeom>
          <a:solidFill>
            <a:schemeClr val="tx1"/>
          </a:solidFill>
          <a:ln w="9525">
            <a:noFill/>
            <a:miter lim="800000"/>
            <a:headEnd/>
            <a:tailEnd/>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b="1" dirty="0" smtClean="0">
                <a:latin typeface="Arial" pitchFamily="34" charset="0"/>
              </a:rPr>
              <a:t>IN A NUTSHELL</a:t>
            </a:r>
            <a:br>
              <a:rPr lang="en-ZA" b="1" dirty="0" smtClean="0">
                <a:latin typeface="Arial" pitchFamily="34" charset="0"/>
              </a:rPr>
            </a:br>
            <a:endParaRPr lang="en-US" dirty="0"/>
          </a:p>
        </p:txBody>
      </p:sp>
      <p:sp>
        <p:nvSpPr>
          <p:cNvPr id="5" name="Text Box 4"/>
          <p:cNvSpPr txBox="1">
            <a:spLocks noGrp="1" noChangeArrowheads="1"/>
          </p:cNvSpPr>
          <p:nvPr>
            <p:ph idx="1"/>
          </p:nvPr>
        </p:nvSpPr>
        <p:spPr bwMode="auto">
          <a:xfrm>
            <a:off x="683568" y="1340768"/>
            <a:ext cx="7772400" cy="4468916"/>
          </a:xfrm>
          <a:prstGeom prst="rect">
            <a:avLst/>
          </a:prstGeom>
          <a:noFill/>
          <a:ln w="9525">
            <a:noFill/>
            <a:miter lim="800000"/>
            <a:headEnd/>
            <a:tailEnd/>
          </a:ln>
          <a:effectLst/>
        </p:spPr>
        <p:txBody>
          <a:bodyPr>
            <a:spAutoFit/>
          </a:bodyPr>
          <a:lstStyle/>
          <a:p>
            <a:pPr eaLnBrk="1" hangingPunct="1"/>
            <a:endParaRPr lang="en-ZA" sz="1800" dirty="0">
              <a:latin typeface="Arial" pitchFamily="34" charset="0"/>
            </a:endParaRPr>
          </a:p>
          <a:p>
            <a:pPr eaLnBrk="1" hangingPunct="1"/>
            <a:r>
              <a:rPr lang="en-ZA" sz="1800" dirty="0">
                <a:solidFill>
                  <a:srgbClr val="C00000"/>
                </a:solidFill>
                <a:latin typeface="Arial" pitchFamily="34" charset="0"/>
              </a:rPr>
              <a:t>Equatorial Current system = 4 currents</a:t>
            </a:r>
          </a:p>
          <a:p>
            <a:pPr eaLnBrk="1" hangingPunct="1"/>
            <a:endParaRPr lang="en-ZA" sz="1800" dirty="0">
              <a:latin typeface="Arial" pitchFamily="34" charset="0"/>
            </a:endParaRPr>
          </a:p>
          <a:p>
            <a:pPr eaLnBrk="1" hangingPunct="1"/>
            <a:r>
              <a:rPr lang="en-ZA" sz="1800" b="1" dirty="0">
                <a:latin typeface="Arial" pitchFamily="34" charset="0"/>
              </a:rPr>
              <a:t>NEC and SEC</a:t>
            </a:r>
            <a:r>
              <a:rPr lang="en-ZA" sz="1800" dirty="0">
                <a:latin typeface="Arial" pitchFamily="34" charset="0"/>
              </a:rPr>
              <a:t> – </a:t>
            </a:r>
            <a:r>
              <a:rPr lang="en-ZA" sz="1800" dirty="0" smtClean="0">
                <a:latin typeface="Arial" pitchFamily="34" charset="0"/>
              </a:rPr>
              <a:t>surface currents driven </a:t>
            </a:r>
            <a:r>
              <a:rPr lang="en-ZA" sz="1800" dirty="0">
                <a:latin typeface="Arial" pitchFamily="34" charset="0"/>
              </a:rPr>
              <a:t>by Trade winds and flow from east to west</a:t>
            </a:r>
          </a:p>
          <a:p>
            <a:pPr eaLnBrk="1" hangingPunct="1"/>
            <a:endParaRPr lang="en-ZA" sz="1800" dirty="0">
              <a:latin typeface="Arial" pitchFamily="34" charset="0"/>
            </a:endParaRPr>
          </a:p>
          <a:p>
            <a:pPr eaLnBrk="1" hangingPunct="1"/>
            <a:r>
              <a:rPr lang="en-ZA" sz="1800" b="1" dirty="0" smtClean="0">
                <a:latin typeface="Arial" pitchFamily="34" charset="0"/>
              </a:rPr>
              <a:t>ECC – </a:t>
            </a:r>
            <a:r>
              <a:rPr lang="en-ZA" sz="1800" dirty="0" smtClean="0">
                <a:latin typeface="Arial" pitchFamily="34" charset="0"/>
              </a:rPr>
              <a:t>surface current is </a:t>
            </a:r>
            <a:r>
              <a:rPr lang="en-ZA" sz="1800" dirty="0">
                <a:latin typeface="Arial" pitchFamily="34" charset="0"/>
              </a:rPr>
              <a:t>a result of the weak winds at the ITCZ and </a:t>
            </a:r>
            <a:r>
              <a:rPr lang="en-ZA" sz="1800" dirty="0" smtClean="0">
                <a:latin typeface="Arial" pitchFamily="34" charset="0"/>
              </a:rPr>
              <a:t>flows </a:t>
            </a:r>
            <a:r>
              <a:rPr lang="en-ZA" sz="1800" dirty="0">
                <a:latin typeface="Arial" pitchFamily="34" charset="0"/>
              </a:rPr>
              <a:t>from west to east</a:t>
            </a:r>
          </a:p>
          <a:p>
            <a:pPr eaLnBrk="1" hangingPunct="1"/>
            <a:endParaRPr lang="en-ZA" sz="1800" dirty="0">
              <a:latin typeface="Arial" pitchFamily="34" charset="0"/>
            </a:endParaRPr>
          </a:p>
          <a:p>
            <a:pPr eaLnBrk="1" hangingPunct="1"/>
            <a:r>
              <a:rPr lang="en-ZA" sz="1800" b="1" dirty="0">
                <a:latin typeface="Arial" pitchFamily="34" charset="0"/>
              </a:rPr>
              <a:t>EUC</a:t>
            </a:r>
            <a:r>
              <a:rPr lang="en-ZA" sz="1800" dirty="0">
                <a:latin typeface="Arial" pitchFamily="34" charset="0"/>
              </a:rPr>
              <a:t> – Undercurrent driven by </a:t>
            </a:r>
            <a:r>
              <a:rPr lang="en-ZA" sz="1800" dirty="0" smtClean="0">
                <a:latin typeface="Arial" pitchFamily="34" charset="0"/>
              </a:rPr>
              <a:t>the gravity </a:t>
            </a:r>
            <a:r>
              <a:rPr lang="en-ZA" sz="1800" dirty="0">
                <a:latin typeface="Arial" pitchFamily="34" charset="0"/>
              </a:rPr>
              <a:t>pull </a:t>
            </a:r>
            <a:r>
              <a:rPr lang="en-ZA" sz="1800" dirty="0" smtClean="0">
                <a:latin typeface="Arial" pitchFamily="34" charset="0"/>
              </a:rPr>
              <a:t>from </a:t>
            </a:r>
            <a:r>
              <a:rPr lang="en-ZA" sz="1800" dirty="0">
                <a:latin typeface="Arial" pitchFamily="34" charset="0"/>
              </a:rPr>
              <a:t>west to </a:t>
            </a:r>
            <a:r>
              <a:rPr lang="en-ZA" sz="1800" dirty="0" smtClean="0">
                <a:latin typeface="Arial" pitchFamily="34" charset="0"/>
              </a:rPr>
              <a:t>east as a result of the NEC and SEC piling up in the east (Indonesia)</a:t>
            </a:r>
          </a:p>
          <a:p>
            <a:pPr eaLnBrk="1" hangingPunct="1"/>
            <a:endParaRPr lang="en-ZA" sz="1800" dirty="0">
              <a:latin typeface="Arial" pitchFamily="34" charset="0"/>
            </a:endParaRPr>
          </a:p>
          <a:p>
            <a:pPr eaLnBrk="1" hangingPunct="1"/>
            <a:r>
              <a:rPr lang="en-ZA" sz="1800" b="1" dirty="0" smtClean="0">
                <a:solidFill>
                  <a:srgbClr val="00B050"/>
                </a:solidFill>
                <a:latin typeface="Arial" pitchFamily="34" charset="0"/>
              </a:rPr>
              <a:t>THE ZONAL NATURE OF THE  EQUATORIAL CURRENT BELT IS DUE TO THE CORIOLIS FORCE AT THIS LATITUDE</a:t>
            </a:r>
            <a:endParaRPr lang="en-ZA" sz="1800" b="1" dirty="0">
              <a:solidFill>
                <a:srgbClr val="00B050"/>
              </a:solidFill>
              <a:latin typeface="Arial" pitchFamily="34" charset="0"/>
            </a:endParaRPr>
          </a:p>
        </p:txBody>
      </p:sp>
      <p:sp>
        <p:nvSpPr>
          <p:cNvPr id="4" name="TextBox 3"/>
          <p:cNvSpPr txBox="1"/>
          <p:nvPr/>
        </p:nvSpPr>
        <p:spPr>
          <a:xfrm>
            <a:off x="2051720" y="6021288"/>
            <a:ext cx="6859570" cy="424732"/>
          </a:xfrm>
          <a:prstGeom prst="rect">
            <a:avLst/>
          </a:prstGeom>
          <a:noFill/>
        </p:spPr>
        <p:txBody>
          <a:bodyPr wrap="none" rtlCol="0">
            <a:spAutoFit/>
          </a:bodyPr>
          <a:lstStyle/>
          <a:p>
            <a:pPr>
              <a:lnSpc>
                <a:spcPct val="90000"/>
              </a:lnSpc>
              <a:buNone/>
              <a:defRPr/>
            </a:pPr>
            <a:r>
              <a:rPr lang="en-ZA" b="1" i="1" dirty="0" smtClean="0">
                <a:solidFill>
                  <a:srgbClr val="C00000"/>
                </a:solidFill>
              </a:rPr>
              <a:t>So </a:t>
            </a:r>
            <a:r>
              <a:rPr lang="en-ZA" b="1" i="1" dirty="0">
                <a:solidFill>
                  <a:srgbClr val="C00000"/>
                </a:solidFill>
              </a:rPr>
              <a:t>how important is the </a:t>
            </a:r>
            <a:r>
              <a:rPr lang="en-ZA" b="1" i="1" dirty="0" err="1">
                <a:solidFill>
                  <a:srgbClr val="C00000"/>
                </a:solidFill>
              </a:rPr>
              <a:t>coriolis</a:t>
            </a:r>
            <a:r>
              <a:rPr lang="en-ZA" b="1" i="1" dirty="0">
                <a:solidFill>
                  <a:srgbClr val="C00000"/>
                </a:solidFill>
              </a:rPr>
              <a:t> force in this region?</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533400" y="228600"/>
            <a:ext cx="8610600" cy="838200"/>
          </a:xfrm>
        </p:spPr>
        <p:txBody>
          <a:bodyPr/>
          <a:lstStyle/>
          <a:p>
            <a:pPr eaLnBrk="1" hangingPunct="1"/>
            <a:r>
              <a:rPr lang="en-US" sz="2400" smtClean="0"/>
              <a:t>Pacific meridional salinity section crossing equator</a:t>
            </a:r>
            <a:br>
              <a:rPr lang="en-US" sz="2400" smtClean="0"/>
            </a:br>
            <a:endParaRPr lang="en-US" smtClean="0"/>
          </a:p>
        </p:txBody>
      </p:sp>
      <p:sp>
        <p:nvSpPr>
          <p:cNvPr id="53251" name="Text Box 3"/>
          <p:cNvSpPr txBox="1">
            <a:spLocks noChangeArrowheads="1"/>
          </p:cNvSpPr>
          <p:nvPr/>
        </p:nvSpPr>
        <p:spPr bwMode="auto">
          <a:xfrm>
            <a:off x="5181600" y="6400800"/>
            <a:ext cx="3962400" cy="457200"/>
          </a:xfrm>
          <a:prstGeom prst="rect">
            <a:avLst/>
          </a:prstGeom>
          <a:noFill/>
          <a:ln w="9525">
            <a:noFill/>
            <a:miter lim="800000"/>
            <a:headEnd/>
            <a:tailEnd/>
          </a:ln>
        </p:spPr>
        <p:txBody>
          <a:bodyPr>
            <a:spAutoFit/>
          </a:bodyPr>
          <a:lstStyle/>
          <a:p>
            <a:pPr>
              <a:spcBef>
                <a:spcPct val="50000"/>
              </a:spcBef>
            </a:pPr>
            <a:r>
              <a:rPr lang="en-US"/>
              <a:t>WOCE P16  (Talley, 2007)</a:t>
            </a:r>
          </a:p>
        </p:txBody>
      </p:sp>
      <p:pic>
        <p:nvPicPr>
          <p:cNvPr id="53252" name="Picture 5" descr="P16_CTDSAL_underwater"/>
          <p:cNvPicPr>
            <a:picLocks noChangeAspect="1" noChangeArrowheads="1"/>
          </p:cNvPicPr>
          <p:nvPr/>
        </p:nvPicPr>
        <p:blipFill>
          <a:blip r:embed="rId3" cstate="print"/>
          <a:srcRect l="2942" t="27272" r="4903" b="21970"/>
          <a:stretch>
            <a:fillRect/>
          </a:stretch>
        </p:blipFill>
        <p:spPr bwMode="auto">
          <a:xfrm>
            <a:off x="2819400" y="1219200"/>
            <a:ext cx="6324600" cy="4508500"/>
          </a:xfrm>
          <a:prstGeom prst="rect">
            <a:avLst/>
          </a:prstGeom>
          <a:noFill/>
          <a:ln w="9525">
            <a:noFill/>
            <a:miter lim="800000"/>
            <a:headEnd/>
            <a:tailEnd/>
          </a:ln>
        </p:spPr>
      </p:pic>
      <p:sp>
        <p:nvSpPr>
          <p:cNvPr id="53253" name="Text Box 6"/>
          <p:cNvSpPr txBox="1">
            <a:spLocks noChangeArrowheads="1"/>
          </p:cNvSpPr>
          <p:nvPr/>
        </p:nvSpPr>
        <p:spPr bwMode="auto">
          <a:xfrm>
            <a:off x="0" y="1295400"/>
            <a:ext cx="2590800" cy="5203825"/>
          </a:xfrm>
          <a:prstGeom prst="rect">
            <a:avLst/>
          </a:prstGeom>
          <a:noFill/>
          <a:ln w="9525">
            <a:noFill/>
            <a:miter lim="800000"/>
            <a:headEnd/>
            <a:tailEnd/>
          </a:ln>
        </p:spPr>
        <p:txBody>
          <a:bodyPr>
            <a:spAutoFit/>
          </a:bodyPr>
          <a:lstStyle/>
          <a:p>
            <a:pPr>
              <a:spcBef>
                <a:spcPct val="50000"/>
              </a:spcBef>
            </a:pPr>
            <a:r>
              <a:rPr lang="en-US"/>
              <a:t>Surface fresh band under the ITCZ </a:t>
            </a:r>
          </a:p>
          <a:p>
            <a:pPr>
              <a:spcBef>
                <a:spcPct val="50000"/>
              </a:spcBef>
            </a:pPr>
            <a:r>
              <a:rPr lang="en-US"/>
              <a:t>High salinity in subtropics, equatorward salinity maximum (“Subtropical Underwater”)</a:t>
            </a:r>
          </a:p>
          <a:p>
            <a:pPr>
              <a:spcBef>
                <a:spcPct val="50000"/>
              </a:spcBef>
            </a:pPr>
            <a:r>
              <a:rPr lang="en-US"/>
              <a:t>S. Pacific is saltier than N. Pacific</a:t>
            </a:r>
          </a:p>
          <a:p>
            <a:pPr>
              <a:spcBef>
                <a:spcPct val="50000"/>
              </a:spcBef>
            </a:pPr>
            <a:endParaRPr lang="en-US"/>
          </a:p>
          <a:p>
            <a:pPr>
              <a:spcBef>
                <a:spcPct val="50000"/>
              </a:spcBef>
            </a:pPr>
            <a:endParaRPr lang="en-US"/>
          </a:p>
        </p:txBody>
      </p:sp>
      <p:sp>
        <p:nvSpPr>
          <p:cNvPr id="141319" name="Line 7"/>
          <p:cNvSpPr>
            <a:spLocks noChangeShapeType="1"/>
          </p:cNvSpPr>
          <p:nvPr/>
        </p:nvSpPr>
        <p:spPr bwMode="auto">
          <a:xfrm flipV="1">
            <a:off x="2286000" y="1524000"/>
            <a:ext cx="4267200" cy="228600"/>
          </a:xfrm>
          <a:prstGeom prst="line">
            <a:avLst/>
          </a:prstGeom>
          <a:noFill/>
          <a:ln w="76200">
            <a:solidFill>
              <a:srgbClr val="00FF00"/>
            </a:solidFill>
            <a:round/>
            <a:headEnd/>
            <a:tailEnd type="triangle" w="med" len="med"/>
          </a:ln>
        </p:spPr>
        <p:txBody>
          <a:bodyPr wrap="none" anchor="ctr"/>
          <a:lstStyle/>
          <a:p>
            <a:endParaRPr lang="en-US"/>
          </a:p>
        </p:txBody>
      </p:sp>
      <p:sp>
        <p:nvSpPr>
          <p:cNvPr id="141320" name="Line 8"/>
          <p:cNvSpPr>
            <a:spLocks noChangeShapeType="1"/>
          </p:cNvSpPr>
          <p:nvPr/>
        </p:nvSpPr>
        <p:spPr bwMode="auto">
          <a:xfrm flipV="1">
            <a:off x="2133600" y="2514600"/>
            <a:ext cx="3200400" cy="762000"/>
          </a:xfrm>
          <a:prstGeom prst="line">
            <a:avLst/>
          </a:prstGeom>
          <a:noFill/>
          <a:ln w="76200">
            <a:solidFill>
              <a:srgbClr val="00FF00"/>
            </a:solidFill>
            <a:round/>
            <a:headEnd/>
            <a:tailEnd type="triangle" w="med" len="med"/>
          </a:ln>
        </p:spPr>
        <p:txBody>
          <a:bodyPr wrap="none" anchor="ctr"/>
          <a:lstStyle/>
          <a:p>
            <a:endParaRPr lang="en-US"/>
          </a:p>
        </p:txBody>
      </p:sp>
      <p:sp>
        <p:nvSpPr>
          <p:cNvPr id="141321" name="Line 9"/>
          <p:cNvSpPr>
            <a:spLocks noChangeShapeType="1"/>
          </p:cNvSpPr>
          <p:nvPr/>
        </p:nvSpPr>
        <p:spPr bwMode="auto">
          <a:xfrm flipV="1">
            <a:off x="2286000" y="2362200"/>
            <a:ext cx="5715000" cy="1295400"/>
          </a:xfrm>
          <a:prstGeom prst="line">
            <a:avLst/>
          </a:prstGeom>
          <a:noFill/>
          <a:ln w="76200">
            <a:solidFill>
              <a:srgbClr val="00FF00"/>
            </a:solidFill>
            <a:round/>
            <a:headEnd/>
            <a:tailEnd type="triangle" w="med" len="med"/>
          </a:ln>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3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13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13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9" grpId="0" animBg="1"/>
      <p:bldP spid="141320" grpId="0" animBg="1"/>
      <p:bldP spid="14132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7" name="Rectangle 3"/>
          <p:cNvSpPr>
            <a:spLocks noGrp="1" noChangeArrowheads="1"/>
          </p:cNvSpPr>
          <p:nvPr>
            <p:ph type="body" idx="1"/>
          </p:nvPr>
        </p:nvSpPr>
        <p:spPr>
          <a:xfrm>
            <a:off x="250825" y="333375"/>
            <a:ext cx="8713788" cy="6119813"/>
          </a:xfrm>
        </p:spPr>
        <p:txBody>
          <a:bodyPr/>
          <a:lstStyle/>
          <a:p>
            <a:pPr>
              <a:lnSpc>
                <a:spcPct val="90000"/>
              </a:lnSpc>
              <a:buNone/>
              <a:defRPr/>
            </a:pPr>
            <a:endParaRPr lang="en-ZA" sz="2800" dirty="0" smtClean="0">
              <a:solidFill>
                <a:srgbClr val="C00000"/>
              </a:solidFill>
            </a:endParaRPr>
          </a:p>
          <a:p>
            <a:pPr>
              <a:lnSpc>
                <a:spcPct val="90000"/>
              </a:lnSpc>
              <a:defRPr/>
            </a:pPr>
            <a:r>
              <a:rPr lang="en-ZA" sz="2400" dirty="0" smtClean="0"/>
              <a:t>The velocity of a point on the Earth is a function of latitude 				</a:t>
            </a:r>
            <a:r>
              <a:rPr lang="en-ZA" sz="3600" b="1" i="1" dirty="0" smtClean="0">
                <a:solidFill>
                  <a:srgbClr val="C00000"/>
                </a:solidFill>
              </a:rPr>
              <a:t>F</a:t>
            </a:r>
            <a:r>
              <a:rPr lang="en-ZA" sz="3600" b="1" dirty="0" smtClean="0">
                <a:solidFill>
                  <a:srgbClr val="C00000"/>
                </a:solidFill>
              </a:rPr>
              <a:t>=2</a:t>
            </a:r>
            <a:r>
              <a:rPr lang="el-GR" sz="3600" b="1" dirty="0"/>
              <a:t> </a:t>
            </a:r>
            <a:r>
              <a:rPr lang="el-GR" sz="3600" b="1" dirty="0">
                <a:solidFill>
                  <a:srgbClr val="C00000"/>
                </a:solidFill>
              </a:rPr>
              <a:t>Ω</a:t>
            </a:r>
            <a:r>
              <a:rPr lang="el-GR" sz="3600" b="1" dirty="0"/>
              <a:t> </a:t>
            </a:r>
            <a:r>
              <a:rPr lang="en-ZA" sz="3600" b="1" dirty="0" smtClean="0">
                <a:solidFill>
                  <a:srgbClr val="C00000"/>
                </a:solidFill>
                <a:cs typeface="Arial" charset="0"/>
              </a:rPr>
              <a:t>sin(</a:t>
            </a:r>
            <a:r>
              <a:rPr lang="en-US" sz="3600" b="1" dirty="0" smtClean="0">
                <a:solidFill>
                  <a:srgbClr val="C00000"/>
                </a:solidFill>
                <a:cs typeface="Arial" charset="0"/>
              </a:rPr>
              <a:t>ø</a:t>
            </a:r>
            <a:r>
              <a:rPr lang="en-ZA" sz="3600" b="1" dirty="0" smtClean="0">
                <a:solidFill>
                  <a:srgbClr val="C00000"/>
                </a:solidFill>
                <a:cs typeface="Arial" charset="0"/>
              </a:rPr>
              <a:t>)</a:t>
            </a:r>
          </a:p>
          <a:p>
            <a:pPr>
              <a:lnSpc>
                <a:spcPct val="90000"/>
              </a:lnSpc>
              <a:defRPr/>
            </a:pPr>
            <a:endParaRPr lang="en-ZA" sz="2400" dirty="0" smtClean="0"/>
          </a:p>
          <a:p>
            <a:pPr>
              <a:lnSpc>
                <a:spcPct val="90000"/>
              </a:lnSpc>
              <a:defRPr/>
            </a:pPr>
            <a:endParaRPr lang="en-ZA" sz="2400" dirty="0"/>
          </a:p>
          <a:p>
            <a:pPr>
              <a:lnSpc>
                <a:spcPct val="90000"/>
              </a:lnSpc>
              <a:defRPr/>
            </a:pPr>
            <a:endParaRPr lang="en-ZA" sz="2400" dirty="0" smtClean="0"/>
          </a:p>
          <a:p>
            <a:pPr>
              <a:lnSpc>
                <a:spcPct val="90000"/>
              </a:lnSpc>
              <a:defRPr/>
            </a:pPr>
            <a:r>
              <a:rPr lang="en-ZA" sz="2400" dirty="0" smtClean="0"/>
              <a:t>The </a:t>
            </a:r>
            <a:r>
              <a:rPr lang="en-ZA" sz="2400" dirty="0" err="1" smtClean="0"/>
              <a:t>Coriolis</a:t>
            </a:r>
            <a:r>
              <a:rPr lang="en-ZA" sz="2400" dirty="0" smtClean="0"/>
              <a:t> deflection is therefore related to the motion of the object, the earth’s rotation </a:t>
            </a:r>
            <a:r>
              <a:rPr lang="en-ZA" sz="2400" dirty="0" smtClean="0">
                <a:solidFill>
                  <a:srgbClr val="C00000"/>
                </a:solidFill>
              </a:rPr>
              <a:t>and the latitude</a:t>
            </a:r>
            <a:r>
              <a:rPr lang="en-ZA" sz="2400" dirty="0" smtClean="0"/>
              <a:t>.  </a:t>
            </a:r>
          </a:p>
          <a:p>
            <a:pPr>
              <a:lnSpc>
                <a:spcPct val="90000"/>
              </a:lnSpc>
              <a:defRPr/>
            </a:pPr>
            <a:endParaRPr lang="en-ZA" sz="2400" dirty="0"/>
          </a:p>
          <a:p>
            <a:r>
              <a:rPr lang="en-ZA" sz="2400" dirty="0" smtClean="0"/>
              <a:t>Closer to the equator the </a:t>
            </a:r>
            <a:r>
              <a:rPr lang="en-ZA" sz="2400" dirty="0" err="1" smtClean="0">
                <a:solidFill>
                  <a:schemeClr val="tx1"/>
                </a:solidFill>
                <a:latin typeface="+mn-lt"/>
                <a:ea typeface="+mn-ea"/>
                <a:cs typeface="+mn-cs"/>
              </a:rPr>
              <a:t>Coriolis</a:t>
            </a:r>
            <a:r>
              <a:rPr lang="en-ZA" sz="2400" dirty="0" smtClean="0">
                <a:solidFill>
                  <a:schemeClr val="tx1"/>
                </a:solidFill>
                <a:latin typeface="+mn-lt"/>
                <a:ea typeface="+mn-ea"/>
                <a:cs typeface="+mn-cs"/>
              </a:rPr>
              <a:t> parameter becomes very small, going to zero at the equator....see for yourself....</a:t>
            </a:r>
          </a:p>
          <a:p>
            <a:endParaRPr lang="en-ZA" sz="2400" dirty="0" smtClean="0">
              <a:solidFill>
                <a:schemeClr val="tx1"/>
              </a:solidFill>
              <a:latin typeface="+mn-lt"/>
              <a:ea typeface="+mn-ea"/>
              <a:cs typeface="+mn-cs"/>
            </a:endParaRPr>
          </a:p>
          <a:p>
            <a:pPr>
              <a:buNone/>
            </a:pPr>
            <a:r>
              <a:rPr lang="en-US" sz="2400" dirty="0" smtClean="0">
                <a:solidFill>
                  <a:schemeClr val="tx1"/>
                </a:solidFill>
                <a:latin typeface="+mn-lt"/>
                <a:ea typeface="+mn-ea"/>
                <a:cs typeface="+mn-cs"/>
              </a:rPr>
              <a:t>                  </a:t>
            </a:r>
            <a:endParaRPr lang="en-ZA" sz="2400" dirty="0" smtClean="0"/>
          </a:p>
        </p:txBody>
      </p:sp>
      <p:sp>
        <p:nvSpPr>
          <p:cNvPr id="51203" name="Text Box 4"/>
          <p:cNvSpPr txBox="1">
            <a:spLocks noChangeArrowheads="1"/>
          </p:cNvSpPr>
          <p:nvPr/>
        </p:nvSpPr>
        <p:spPr bwMode="auto">
          <a:xfrm>
            <a:off x="3779912" y="1916832"/>
            <a:ext cx="4934364" cy="830997"/>
          </a:xfrm>
          <a:prstGeom prst="rect">
            <a:avLst/>
          </a:prstGeom>
          <a:noFill/>
          <a:ln w="9525">
            <a:noFill/>
            <a:miter lim="800000"/>
            <a:headEnd/>
            <a:tailEnd/>
          </a:ln>
        </p:spPr>
        <p:txBody>
          <a:bodyPr wrap="none">
            <a:spAutoFit/>
          </a:bodyPr>
          <a:lstStyle/>
          <a:p>
            <a:r>
              <a:rPr lang="el-GR" b="1" dirty="0"/>
              <a:t>Ω</a:t>
            </a:r>
            <a:r>
              <a:rPr lang="el-GR" dirty="0"/>
              <a:t> </a:t>
            </a:r>
            <a:r>
              <a:rPr lang="en-US" dirty="0" smtClean="0"/>
              <a:t>= </a:t>
            </a:r>
            <a:r>
              <a:rPr lang="en-US" dirty="0"/>
              <a:t>rotation of earth = </a:t>
            </a:r>
            <a:r>
              <a:rPr lang="en-ZA" dirty="0"/>
              <a:t>2</a:t>
            </a:r>
            <a:r>
              <a:rPr lang="en-ZA" dirty="0">
                <a:sym typeface="Symbol"/>
              </a:rPr>
              <a:t></a:t>
            </a:r>
            <a:r>
              <a:rPr lang="en-ZA" dirty="0"/>
              <a:t>/86400 sec</a:t>
            </a:r>
            <a:r>
              <a:rPr lang="en-ZA" baseline="30000" dirty="0"/>
              <a:t>-1 </a:t>
            </a:r>
            <a:endParaRPr lang="en-US" baseline="30000" dirty="0" smtClean="0"/>
          </a:p>
          <a:p>
            <a:r>
              <a:rPr lang="en-US" b="1" dirty="0" smtClean="0">
                <a:cs typeface="Arial" charset="0"/>
              </a:rPr>
              <a:t>ø</a:t>
            </a:r>
            <a:r>
              <a:rPr lang="en-US" b="1" dirty="0" smtClean="0"/>
              <a:t> </a:t>
            </a:r>
            <a:r>
              <a:rPr lang="en-US" dirty="0" smtClean="0"/>
              <a:t>= latitude</a:t>
            </a: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b="1" i="1" dirty="0" smtClean="0">
                <a:solidFill>
                  <a:srgbClr val="C00000"/>
                </a:solidFill>
              </a:rPr>
              <a:t>F</a:t>
            </a:r>
            <a:r>
              <a:rPr lang="en-ZA" b="1" dirty="0" smtClean="0">
                <a:solidFill>
                  <a:srgbClr val="C00000"/>
                </a:solidFill>
              </a:rPr>
              <a:t>=2</a:t>
            </a:r>
            <a:r>
              <a:rPr lang="el-GR" b="1" dirty="0" smtClean="0"/>
              <a:t> </a:t>
            </a:r>
            <a:r>
              <a:rPr lang="el-GR" b="1" dirty="0" smtClean="0">
                <a:solidFill>
                  <a:srgbClr val="C00000"/>
                </a:solidFill>
              </a:rPr>
              <a:t>Ω</a:t>
            </a:r>
            <a:r>
              <a:rPr lang="el-GR" b="1" dirty="0" smtClean="0"/>
              <a:t> </a:t>
            </a:r>
            <a:r>
              <a:rPr lang="en-ZA" b="1" dirty="0" smtClean="0">
                <a:solidFill>
                  <a:srgbClr val="C00000"/>
                </a:solidFill>
                <a:cs typeface="Arial" charset="0"/>
              </a:rPr>
              <a:t>sin(</a:t>
            </a:r>
            <a:r>
              <a:rPr lang="en-US" b="1" dirty="0" smtClean="0">
                <a:solidFill>
                  <a:srgbClr val="C00000"/>
                </a:solidFill>
                <a:cs typeface="Arial" charset="0"/>
              </a:rPr>
              <a:t>ø</a:t>
            </a:r>
            <a:r>
              <a:rPr lang="en-ZA" b="1" dirty="0" smtClean="0">
                <a:solidFill>
                  <a:srgbClr val="C00000"/>
                </a:solidFill>
                <a:cs typeface="Arial" charset="0"/>
              </a:rPr>
              <a:t>)</a:t>
            </a:r>
            <a:endParaRPr lang="en-US" dirty="0"/>
          </a:p>
        </p:txBody>
      </p:sp>
      <p:sp>
        <p:nvSpPr>
          <p:cNvPr id="3" name="Content Placeholder 2"/>
          <p:cNvSpPr>
            <a:spLocks noGrp="1"/>
          </p:cNvSpPr>
          <p:nvPr>
            <p:ph idx="1"/>
          </p:nvPr>
        </p:nvSpPr>
        <p:spPr/>
        <p:txBody>
          <a:bodyPr/>
          <a:lstStyle/>
          <a:p>
            <a:r>
              <a:rPr lang="en-ZA" dirty="0">
                <a:solidFill>
                  <a:schemeClr val="tx1"/>
                </a:solidFill>
                <a:latin typeface="+mn-lt"/>
                <a:ea typeface="+mn-ea"/>
                <a:cs typeface="+mn-cs"/>
              </a:rPr>
              <a:t>Calculate the </a:t>
            </a:r>
            <a:r>
              <a:rPr lang="en-ZA" dirty="0" err="1">
                <a:solidFill>
                  <a:schemeClr val="tx1"/>
                </a:solidFill>
                <a:latin typeface="+mn-lt"/>
                <a:ea typeface="+mn-ea"/>
                <a:cs typeface="+mn-cs"/>
              </a:rPr>
              <a:t>coriolis</a:t>
            </a:r>
            <a:r>
              <a:rPr lang="en-ZA" dirty="0">
                <a:solidFill>
                  <a:schemeClr val="tx1"/>
                </a:solidFill>
                <a:latin typeface="+mn-lt"/>
                <a:ea typeface="+mn-ea"/>
                <a:cs typeface="+mn-cs"/>
              </a:rPr>
              <a:t> parameter </a:t>
            </a:r>
            <a:r>
              <a:rPr lang="en-ZA" dirty="0" smtClean="0">
                <a:solidFill>
                  <a:schemeClr val="tx1"/>
                </a:solidFill>
                <a:latin typeface="+mn-lt"/>
                <a:ea typeface="+mn-ea"/>
                <a:cs typeface="+mn-cs"/>
              </a:rPr>
              <a:t>(</a:t>
            </a:r>
            <a:r>
              <a:rPr lang="en-ZA" b="1" i="1" dirty="0" smtClean="0">
                <a:solidFill>
                  <a:srgbClr val="C00000"/>
                </a:solidFill>
              </a:rPr>
              <a:t>F</a:t>
            </a:r>
            <a:r>
              <a:rPr lang="en-ZA" b="1" dirty="0" smtClean="0">
                <a:solidFill>
                  <a:srgbClr val="C00000"/>
                </a:solidFill>
              </a:rPr>
              <a:t>=2</a:t>
            </a:r>
            <a:r>
              <a:rPr lang="el-GR" b="1" dirty="0" smtClean="0"/>
              <a:t> </a:t>
            </a:r>
            <a:r>
              <a:rPr lang="el-GR" b="1" dirty="0" smtClean="0">
                <a:solidFill>
                  <a:srgbClr val="C00000"/>
                </a:solidFill>
              </a:rPr>
              <a:t>Ω</a:t>
            </a:r>
            <a:r>
              <a:rPr lang="el-GR" b="1" dirty="0" smtClean="0"/>
              <a:t> </a:t>
            </a:r>
            <a:r>
              <a:rPr lang="en-ZA" b="1" dirty="0" smtClean="0">
                <a:solidFill>
                  <a:srgbClr val="C00000"/>
                </a:solidFill>
                <a:cs typeface="Arial" charset="0"/>
              </a:rPr>
              <a:t>sin(</a:t>
            </a:r>
            <a:r>
              <a:rPr lang="en-US" b="1" dirty="0" smtClean="0">
                <a:solidFill>
                  <a:srgbClr val="C00000"/>
                </a:solidFill>
                <a:cs typeface="Arial" charset="0"/>
              </a:rPr>
              <a:t>ø</a:t>
            </a:r>
            <a:r>
              <a:rPr lang="en-ZA" b="1" dirty="0" smtClean="0">
                <a:solidFill>
                  <a:srgbClr val="C00000"/>
                </a:solidFill>
                <a:cs typeface="Arial" charset="0"/>
              </a:rPr>
              <a:t>)</a:t>
            </a:r>
            <a:r>
              <a:rPr lang="en-ZA" dirty="0" smtClean="0">
                <a:solidFill>
                  <a:schemeClr val="tx1"/>
                </a:solidFill>
                <a:latin typeface="+mn-lt"/>
                <a:ea typeface="+mn-ea"/>
                <a:cs typeface="+mn-cs"/>
              </a:rPr>
              <a:t>) for </a:t>
            </a:r>
            <a:r>
              <a:rPr lang="en-ZA" dirty="0">
                <a:solidFill>
                  <a:schemeClr val="tx1"/>
                </a:solidFill>
                <a:latin typeface="+mn-lt"/>
                <a:ea typeface="+mn-ea"/>
                <a:cs typeface="+mn-cs"/>
              </a:rPr>
              <a:t>the following regions: </a:t>
            </a:r>
            <a:endParaRPr lang="en-ZA" dirty="0" smtClean="0">
              <a:solidFill>
                <a:schemeClr val="tx1"/>
              </a:solidFill>
              <a:latin typeface="+mn-lt"/>
              <a:ea typeface="+mn-ea"/>
              <a:cs typeface="+mn-cs"/>
            </a:endParaRPr>
          </a:p>
          <a:p>
            <a:pPr>
              <a:buNone/>
            </a:pPr>
            <a:r>
              <a:rPr lang="en-ZA" dirty="0"/>
              <a:t>	</a:t>
            </a:r>
            <a:r>
              <a:rPr lang="en-ZA" dirty="0" smtClean="0"/>
              <a:t>		</a:t>
            </a:r>
            <a:r>
              <a:rPr lang="en-ZA" dirty="0" smtClean="0">
                <a:solidFill>
                  <a:schemeClr val="tx1"/>
                </a:solidFill>
                <a:latin typeface="+mn-lt"/>
                <a:ea typeface="+mn-ea"/>
                <a:cs typeface="+mn-cs"/>
              </a:rPr>
              <a:t>1</a:t>
            </a:r>
            <a:r>
              <a:rPr lang="en-ZA" dirty="0">
                <a:solidFill>
                  <a:schemeClr val="tx1"/>
                </a:solidFill>
                <a:latin typeface="+mn-lt"/>
                <a:ea typeface="+mn-ea"/>
                <a:cs typeface="+mn-cs"/>
              </a:rPr>
              <a:t>˚N, 40˚N, 55˚N, 89˚N</a:t>
            </a:r>
            <a:endParaRPr lang="en-US" dirty="0">
              <a:solidFill>
                <a:schemeClr val="tx1"/>
              </a:solidFill>
              <a:latin typeface="+mn-lt"/>
              <a:ea typeface="+mn-ea"/>
              <a:cs typeface="+mn-cs"/>
            </a:endParaRPr>
          </a:p>
          <a:p>
            <a:r>
              <a:rPr lang="el-GR" b="1" dirty="0">
                <a:solidFill>
                  <a:schemeClr val="tx1"/>
                </a:solidFill>
                <a:latin typeface="+mn-lt"/>
                <a:ea typeface="+mn-ea"/>
                <a:cs typeface="+mn-cs"/>
              </a:rPr>
              <a:t>Ω</a:t>
            </a:r>
            <a:r>
              <a:rPr lang="en-US" b="1" dirty="0">
                <a:solidFill>
                  <a:schemeClr val="tx1"/>
                </a:solidFill>
                <a:latin typeface="+mn-lt"/>
                <a:ea typeface="+mn-ea"/>
                <a:cs typeface="+mn-cs"/>
              </a:rPr>
              <a:t> (earth’s rotation rate) = </a:t>
            </a:r>
            <a:r>
              <a:rPr lang="en-ZA" b="1" dirty="0">
                <a:solidFill>
                  <a:schemeClr val="tx1"/>
                </a:solidFill>
                <a:latin typeface="+mn-lt"/>
                <a:ea typeface="+mn-ea"/>
                <a:cs typeface="+mn-cs"/>
              </a:rPr>
              <a:t>2</a:t>
            </a:r>
            <a:r>
              <a:rPr lang="en-ZA" b="1" dirty="0">
                <a:solidFill>
                  <a:schemeClr val="tx1"/>
                </a:solidFill>
                <a:latin typeface="+mn-lt"/>
                <a:ea typeface="+mn-ea"/>
                <a:cs typeface="+mn-cs"/>
                <a:sym typeface="Symbol"/>
              </a:rPr>
              <a:t></a:t>
            </a:r>
            <a:r>
              <a:rPr lang="en-ZA" b="1" dirty="0">
                <a:solidFill>
                  <a:schemeClr val="tx1"/>
                </a:solidFill>
                <a:latin typeface="+mn-lt"/>
                <a:ea typeface="+mn-ea"/>
                <a:cs typeface="+mn-cs"/>
              </a:rPr>
              <a:t>/86400 sec</a:t>
            </a:r>
            <a:r>
              <a:rPr lang="en-ZA" b="1" baseline="30000" dirty="0">
                <a:solidFill>
                  <a:schemeClr val="tx1"/>
                </a:solidFill>
                <a:latin typeface="+mn-lt"/>
                <a:ea typeface="+mn-ea"/>
                <a:cs typeface="+mn-cs"/>
              </a:rPr>
              <a:t>-1 </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ZA" sz="2800" b="1" dirty="0">
                <a:solidFill>
                  <a:schemeClr val="tx1"/>
                </a:solidFill>
                <a:latin typeface="+mn-lt"/>
                <a:ea typeface="+mn-ea"/>
                <a:cs typeface="+mn-cs"/>
              </a:rPr>
              <a:t>1.45 x 10</a:t>
            </a:r>
            <a:r>
              <a:rPr lang="en-ZA" sz="2800" b="1" baseline="30000" dirty="0">
                <a:solidFill>
                  <a:schemeClr val="tx1"/>
                </a:solidFill>
                <a:latin typeface="+mn-lt"/>
                <a:ea typeface="+mn-ea"/>
                <a:cs typeface="+mn-cs"/>
              </a:rPr>
              <a:t>-4</a:t>
            </a:r>
            <a:r>
              <a:rPr lang="en-ZA" sz="2800" b="1" dirty="0">
                <a:solidFill>
                  <a:schemeClr val="tx1"/>
                </a:solidFill>
                <a:latin typeface="+mn-lt"/>
                <a:ea typeface="+mn-ea"/>
                <a:cs typeface="+mn-cs"/>
              </a:rPr>
              <a:t> x sin latitude1 = 0.0254 10</a:t>
            </a:r>
            <a:r>
              <a:rPr lang="en-ZA" sz="2800" b="1" baseline="30000" dirty="0">
                <a:solidFill>
                  <a:schemeClr val="tx1"/>
                </a:solidFill>
                <a:latin typeface="+mn-lt"/>
                <a:ea typeface="+mn-ea"/>
                <a:cs typeface="+mn-cs"/>
              </a:rPr>
              <a:t>-4</a:t>
            </a:r>
            <a:r>
              <a:rPr lang="en-ZA" sz="2800" b="1" dirty="0">
                <a:solidFill>
                  <a:schemeClr val="tx1"/>
                </a:solidFill>
                <a:latin typeface="+mn-lt"/>
                <a:ea typeface="+mn-ea"/>
                <a:cs typeface="+mn-cs"/>
              </a:rPr>
              <a:t> s</a:t>
            </a:r>
            <a:r>
              <a:rPr lang="en-ZA" sz="2800" b="1" baseline="30000" dirty="0">
                <a:solidFill>
                  <a:schemeClr val="tx1"/>
                </a:solidFill>
                <a:latin typeface="+mn-lt"/>
                <a:ea typeface="+mn-ea"/>
                <a:cs typeface="+mn-cs"/>
              </a:rPr>
              <a:t>-1</a:t>
            </a:r>
            <a:endParaRPr lang="en-US" sz="2800" dirty="0">
              <a:solidFill>
                <a:schemeClr val="tx1"/>
              </a:solidFill>
              <a:latin typeface="+mn-lt"/>
              <a:ea typeface="+mn-ea"/>
              <a:cs typeface="+mn-cs"/>
            </a:endParaRPr>
          </a:p>
          <a:p>
            <a:r>
              <a:rPr lang="en-ZA" sz="2800" b="1" dirty="0">
                <a:solidFill>
                  <a:schemeClr val="tx1"/>
                </a:solidFill>
                <a:latin typeface="+mn-lt"/>
                <a:ea typeface="+mn-ea"/>
                <a:cs typeface="+mn-cs"/>
              </a:rPr>
              <a:t>1.45 x 10</a:t>
            </a:r>
            <a:r>
              <a:rPr lang="en-ZA" sz="2800" b="1" baseline="30000" dirty="0">
                <a:solidFill>
                  <a:schemeClr val="tx1"/>
                </a:solidFill>
                <a:latin typeface="+mn-lt"/>
                <a:ea typeface="+mn-ea"/>
                <a:cs typeface="+mn-cs"/>
              </a:rPr>
              <a:t>-4</a:t>
            </a:r>
            <a:r>
              <a:rPr lang="en-ZA" sz="2800" b="1" dirty="0">
                <a:solidFill>
                  <a:schemeClr val="tx1"/>
                </a:solidFill>
                <a:latin typeface="+mn-lt"/>
                <a:ea typeface="+mn-ea"/>
                <a:cs typeface="+mn-cs"/>
              </a:rPr>
              <a:t> x sin latitude40 = 0.935 x10</a:t>
            </a:r>
            <a:r>
              <a:rPr lang="en-ZA" sz="2800" b="1" baseline="30000" dirty="0">
                <a:solidFill>
                  <a:schemeClr val="tx1"/>
                </a:solidFill>
                <a:latin typeface="+mn-lt"/>
                <a:ea typeface="+mn-ea"/>
                <a:cs typeface="+mn-cs"/>
              </a:rPr>
              <a:t>-4</a:t>
            </a:r>
            <a:r>
              <a:rPr lang="en-ZA" sz="2800" b="1" dirty="0">
                <a:solidFill>
                  <a:schemeClr val="tx1"/>
                </a:solidFill>
                <a:latin typeface="+mn-lt"/>
                <a:ea typeface="+mn-ea"/>
                <a:cs typeface="+mn-cs"/>
              </a:rPr>
              <a:t> s</a:t>
            </a:r>
            <a:r>
              <a:rPr lang="en-ZA" sz="2800" b="1" baseline="30000" dirty="0">
                <a:solidFill>
                  <a:schemeClr val="tx1"/>
                </a:solidFill>
                <a:latin typeface="+mn-lt"/>
                <a:ea typeface="+mn-ea"/>
                <a:cs typeface="+mn-cs"/>
              </a:rPr>
              <a:t>-1</a:t>
            </a:r>
            <a:endParaRPr lang="en-US" sz="2800" dirty="0">
              <a:solidFill>
                <a:schemeClr val="tx1"/>
              </a:solidFill>
              <a:latin typeface="+mn-lt"/>
              <a:ea typeface="+mn-ea"/>
              <a:cs typeface="+mn-cs"/>
            </a:endParaRPr>
          </a:p>
          <a:p>
            <a:r>
              <a:rPr lang="en-ZA" sz="2800" b="1" dirty="0">
                <a:solidFill>
                  <a:schemeClr val="tx1"/>
                </a:solidFill>
                <a:latin typeface="+mn-lt"/>
                <a:ea typeface="+mn-ea"/>
                <a:cs typeface="+mn-cs"/>
              </a:rPr>
              <a:t>1.45 x 10</a:t>
            </a:r>
            <a:r>
              <a:rPr lang="en-ZA" sz="2800" b="1" baseline="30000" dirty="0">
                <a:solidFill>
                  <a:schemeClr val="tx1"/>
                </a:solidFill>
                <a:latin typeface="+mn-lt"/>
                <a:ea typeface="+mn-ea"/>
                <a:cs typeface="+mn-cs"/>
              </a:rPr>
              <a:t>-4</a:t>
            </a:r>
            <a:r>
              <a:rPr lang="en-ZA" sz="2800" b="1" dirty="0">
                <a:solidFill>
                  <a:schemeClr val="tx1"/>
                </a:solidFill>
                <a:latin typeface="+mn-lt"/>
                <a:ea typeface="+mn-ea"/>
                <a:cs typeface="+mn-cs"/>
              </a:rPr>
              <a:t> x sin latitude55 = 1.19 x10</a:t>
            </a:r>
            <a:r>
              <a:rPr lang="en-ZA" sz="2800" b="1" baseline="30000" dirty="0">
                <a:solidFill>
                  <a:schemeClr val="tx1"/>
                </a:solidFill>
                <a:latin typeface="+mn-lt"/>
                <a:ea typeface="+mn-ea"/>
                <a:cs typeface="+mn-cs"/>
              </a:rPr>
              <a:t>-4</a:t>
            </a:r>
            <a:r>
              <a:rPr lang="en-ZA" sz="2800" b="1" dirty="0">
                <a:solidFill>
                  <a:schemeClr val="tx1"/>
                </a:solidFill>
                <a:latin typeface="+mn-lt"/>
                <a:ea typeface="+mn-ea"/>
                <a:cs typeface="+mn-cs"/>
              </a:rPr>
              <a:t> s</a:t>
            </a:r>
            <a:r>
              <a:rPr lang="en-ZA" sz="2800" b="1" baseline="30000" dirty="0">
                <a:solidFill>
                  <a:schemeClr val="tx1"/>
                </a:solidFill>
                <a:latin typeface="+mn-lt"/>
                <a:ea typeface="+mn-ea"/>
                <a:cs typeface="+mn-cs"/>
              </a:rPr>
              <a:t>-1</a:t>
            </a:r>
            <a:endParaRPr lang="en-US" sz="2800" dirty="0">
              <a:solidFill>
                <a:schemeClr val="tx1"/>
              </a:solidFill>
              <a:latin typeface="+mn-lt"/>
              <a:ea typeface="+mn-ea"/>
              <a:cs typeface="+mn-cs"/>
            </a:endParaRPr>
          </a:p>
          <a:p>
            <a:r>
              <a:rPr lang="en-ZA" sz="2800" b="1" dirty="0">
                <a:solidFill>
                  <a:schemeClr val="tx1"/>
                </a:solidFill>
                <a:latin typeface="+mn-lt"/>
                <a:ea typeface="+mn-ea"/>
                <a:cs typeface="+mn-cs"/>
              </a:rPr>
              <a:t>1.45 x 10</a:t>
            </a:r>
            <a:r>
              <a:rPr lang="en-ZA" sz="2800" b="1" baseline="30000" dirty="0">
                <a:solidFill>
                  <a:schemeClr val="tx1"/>
                </a:solidFill>
                <a:latin typeface="+mn-lt"/>
                <a:ea typeface="+mn-ea"/>
                <a:cs typeface="+mn-cs"/>
              </a:rPr>
              <a:t>-4</a:t>
            </a:r>
            <a:r>
              <a:rPr lang="en-ZA" sz="2800" b="1" dirty="0">
                <a:solidFill>
                  <a:schemeClr val="tx1"/>
                </a:solidFill>
                <a:latin typeface="+mn-lt"/>
                <a:ea typeface="+mn-ea"/>
                <a:cs typeface="+mn-cs"/>
              </a:rPr>
              <a:t> x sin latitude89 = 1.45 x10</a:t>
            </a:r>
            <a:r>
              <a:rPr lang="en-ZA" sz="2800" b="1" baseline="30000" dirty="0">
                <a:solidFill>
                  <a:schemeClr val="tx1"/>
                </a:solidFill>
                <a:latin typeface="+mn-lt"/>
                <a:ea typeface="+mn-ea"/>
                <a:cs typeface="+mn-cs"/>
              </a:rPr>
              <a:t>-4</a:t>
            </a:r>
            <a:r>
              <a:rPr lang="en-ZA" sz="2800" b="1" dirty="0">
                <a:solidFill>
                  <a:schemeClr val="tx1"/>
                </a:solidFill>
                <a:latin typeface="+mn-lt"/>
                <a:ea typeface="+mn-ea"/>
                <a:cs typeface="+mn-cs"/>
              </a:rPr>
              <a:t> s</a:t>
            </a:r>
            <a:r>
              <a:rPr lang="en-ZA" sz="2800" b="1" baseline="30000" dirty="0">
                <a:solidFill>
                  <a:schemeClr val="tx1"/>
                </a:solidFill>
                <a:latin typeface="+mn-lt"/>
                <a:ea typeface="+mn-ea"/>
                <a:cs typeface="+mn-cs"/>
              </a:rPr>
              <a:t>-1</a:t>
            </a:r>
            <a:endParaRPr lang="en-US" sz="2800" dirty="0">
              <a:solidFill>
                <a:schemeClr val="tx1"/>
              </a:solidFill>
              <a:latin typeface="+mn-lt"/>
              <a:ea typeface="+mn-ea"/>
              <a:cs typeface="+mn-cs"/>
            </a:endParaRPr>
          </a:p>
          <a:p>
            <a:endParaRPr lang="en-US" dirty="0"/>
          </a:p>
        </p:txBody>
      </p:sp>
      <p:sp>
        <p:nvSpPr>
          <p:cNvPr id="5" name="TextBox 4"/>
          <p:cNvSpPr txBox="1"/>
          <p:nvPr/>
        </p:nvSpPr>
        <p:spPr>
          <a:xfrm>
            <a:off x="1907704" y="5661248"/>
            <a:ext cx="7102457" cy="461665"/>
          </a:xfrm>
          <a:prstGeom prst="rect">
            <a:avLst/>
          </a:prstGeom>
          <a:noFill/>
        </p:spPr>
        <p:txBody>
          <a:bodyPr wrap="none" rtlCol="0">
            <a:spAutoFit/>
          </a:bodyPr>
          <a:lstStyle/>
          <a:p>
            <a:r>
              <a:rPr lang="en-US" dirty="0" smtClean="0"/>
              <a:t>Why the difference???... Its because of the earths shape!</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5" name="Picture 3" descr="Fig0805"/>
          <p:cNvPicPr>
            <a:picLocks noChangeAspect="1" noChangeArrowheads="1"/>
          </p:cNvPicPr>
          <p:nvPr/>
        </p:nvPicPr>
        <p:blipFill>
          <a:blip r:embed="rId2" cstate="print">
            <a:clrChange>
              <a:clrFrom>
                <a:srgbClr val="FEFEFE"/>
              </a:clrFrom>
              <a:clrTo>
                <a:srgbClr val="FEFEFE">
                  <a:alpha val="0"/>
                </a:srgbClr>
              </a:clrTo>
            </a:clrChange>
          </a:blip>
          <a:srcRect/>
          <a:stretch>
            <a:fillRect/>
          </a:stretch>
        </p:blipFill>
        <p:spPr bwMode="auto">
          <a:xfrm>
            <a:off x="2765425" y="1196975"/>
            <a:ext cx="4686300" cy="4017963"/>
          </a:xfrm>
          <a:prstGeom prst="rect">
            <a:avLst/>
          </a:prstGeom>
          <a:noFill/>
          <a:ln w="9525">
            <a:noFill/>
            <a:miter lim="800000"/>
            <a:headEnd/>
            <a:tailEnd/>
          </a:ln>
        </p:spPr>
      </p:pic>
      <p:sp>
        <p:nvSpPr>
          <p:cNvPr id="5" name="Content Placeholder 4"/>
          <p:cNvSpPr>
            <a:spLocks noGrp="1"/>
          </p:cNvSpPr>
          <p:nvPr>
            <p:ph idx="1"/>
          </p:nvPr>
        </p:nvSpPr>
        <p:spPr/>
        <p:txBody>
          <a:bodyPr/>
          <a:lstStyle/>
          <a:p>
            <a:endParaRPr lang="en-US" dirty="0"/>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body" idx="1"/>
          </p:nvPr>
        </p:nvSpPr>
        <p:spPr>
          <a:xfrm>
            <a:off x="322263" y="295275"/>
            <a:ext cx="8929687" cy="2701925"/>
          </a:xfrm>
        </p:spPr>
        <p:txBody>
          <a:bodyPr/>
          <a:lstStyle/>
          <a:p>
            <a:pPr marL="800100" lvl="1" indent="-342900">
              <a:lnSpc>
                <a:spcPct val="80000"/>
              </a:lnSpc>
              <a:buFont typeface="+mj-lt"/>
              <a:buAutoNum type="arabicPeriod"/>
              <a:defRPr/>
            </a:pPr>
            <a:r>
              <a:rPr lang="en-ZA" sz="1800" b="1" dirty="0">
                <a:solidFill>
                  <a:srgbClr val="C00000"/>
                </a:solidFill>
                <a:effectLst/>
                <a:latin typeface="+mj-lt"/>
              </a:rPr>
              <a:t>Circumference of the Earth at the Equator = 40,000 </a:t>
            </a:r>
            <a:r>
              <a:rPr lang="en-ZA" sz="1800" b="1" dirty="0" err="1">
                <a:solidFill>
                  <a:srgbClr val="C00000"/>
                </a:solidFill>
                <a:effectLst/>
                <a:latin typeface="+mj-lt"/>
              </a:rPr>
              <a:t>kilometers</a:t>
            </a:r>
            <a:r>
              <a:rPr lang="en-ZA" sz="1800" b="1" dirty="0">
                <a:solidFill>
                  <a:srgbClr val="C00000"/>
                </a:solidFill>
                <a:effectLst/>
                <a:latin typeface="+mj-lt"/>
              </a:rPr>
              <a:t> </a:t>
            </a:r>
          </a:p>
          <a:p>
            <a:pPr marL="800100" lvl="1" indent="-342900">
              <a:lnSpc>
                <a:spcPct val="80000"/>
              </a:lnSpc>
              <a:buFont typeface="+mj-lt"/>
              <a:buAutoNum type="arabicPeriod"/>
              <a:defRPr/>
            </a:pPr>
            <a:r>
              <a:rPr lang="en-ZA" sz="1800" b="1" dirty="0">
                <a:solidFill>
                  <a:srgbClr val="C00000"/>
                </a:solidFill>
                <a:effectLst/>
                <a:latin typeface="+mj-lt"/>
              </a:rPr>
              <a:t>Time to complete one Rotation = 24 hours </a:t>
            </a:r>
          </a:p>
          <a:p>
            <a:pPr marL="800100" lvl="1" indent="-342900">
              <a:lnSpc>
                <a:spcPct val="80000"/>
              </a:lnSpc>
              <a:buFont typeface="+mj-lt"/>
              <a:buAutoNum type="arabicPeriod"/>
              <a:defRPr/>
            </a:pPr>
            <a:r>
              <a:rPr lang="en-ZA" sz="1800" b="1" dirty="0">
                <a:solidFill>
                  <a:srgbClr val="C00000"/>
                </a:solidFill>
                <a:effectLst/>
                <a:latin typeface="+mj-lt"/>
              </a:rPr>
              <a:t>Speed of Rotation = Distance/Time = 40,000 km / 24 hr = 1670 km/hr </a:t>
            </a:r>
          </a:p>
          <a:p>
            <a:pPr lvl="1">
              <a:lnSpc>
                <a:spcPct val="80000"/>
              </a:lnSpc>
              <a:buFontTx/>
              <a:buNone/>
              <a:defRPr/>
            </a:pPr>
            <a:endParaRPr lang="en-ZA" sz="1800" dirty="0"/>
          </a:p>
          <a:p>
            <a:pPr lvl="1">
              <a:lnSpc>
                <a:spcPct val="80000"/>
              </a:lnSpc>
              <a:defRPr/>
            </a:pPr>
            <a:endParaRPr lang="en-ZA" sz="1800" dirty="0"/>
          </a:p>
          <a:p>
            <a:pPr lvl="1">
              <a:lnSpc>
                <a:spcPct val="80000"/>
              </a:lnSpc>
              <a:defRPr/>
            </a:pPr>
            <a:endParaRPr lang="en-ZA" sz="1800" dirty="0"/>
          </a:p>
          <a:p>
            <a:pPr lvl="1">
              <a:lnSpc>
                <a:spcPct val="80000"/>
              </a:lnSpc>
              <a:defRPr/>
            </a:pPr>
            <a:endParaRPr lang="en-ZA" sz="1800" dirty="0"/>
          </a:p>
          <a:p>
            <a:pPr lvl="1">
              <a:lnSpc>
                <a:spcPct val="80000"/>
              </a:lnSpc>
              <a:defRPr/>
            </a:pPr>
            <a:endParaRPr lang="en-ZA" sz="1800" dirty="0"/>
          </a:p>
          <a:p>
            <a:pPr lvl="1">
              <a:lnSpc>
                <a:spcPct val="80000"/>
              </a:lnSpc>
              <a:defRPr/>
            </a:pPr>
            <a:endParaRPr lang="en-ZA" sz="1800" dirty="0"/>
          </a:p>
          <a:p>
            <a:pPr lvl="1">
              <a:lnSpc>
                <a:spcPct val="80000"/>
              </a:lnSpc>
              <a:defRPr/>
            </a:pPr>
            <a:endParaRPr lang="en-ZA" sz="1800" dirty="0"/>
          </a:p>
          <a:p>
            <a:pPr lvl="1">
              <a:lnSpc>
                <a:spcPct val="80000"/>
              </a:lnSpc>
              <a:defRPr/>
            </a:pPr>
            <a:endParaRPr lang="en-ZA" sz="1800" dirty="0"/>
          </a:p>
          <a:p>
            <a:pPr lvl="1">
              <a:lnSpc>
                <a:spcPct val="80000"/>
              </a:lnSpc>
              <a:defRPr/>
            </a:pPr>
            <a:endParaRPr lang="en-ZA" sz="1800" dirty="0"/>
          </a:p>
          <a:p>
            <a:pPr lvl="1">
              <a:lnSpc>
                <a:spcPct val="80000"/>
              </a:lnSpc>
              <a:defRPr/>
            </a:pPr>
            <a:endParaRPr lang="en-ZA" sz="1800" dirty="0"/>
          </a:p>
          <a:p>
            <a:pPr lvl="1">
              <a:lnSpc>
                <a:spcPct val="80000"/>
              </a:lnSpc>
              <a:defRPr/>
            </a:pPr>
            <a:endParaRPr lang="en-ZA" sz="1800" dirty="0"/>
          </a:p>
          <a:p>
            <a:pPr lvl="1">
              <a:lnSpc>
                <a:spcPct val="80000"/>
              </a:lnSpc>
              <a:defRPr/>
            </a:pPr>
            <a:endParaRPr lang="en-ZA" sz="1800" dirty="0"/>
          </a:p>
          <a:p>
            <a:pPr lvl="1">
              <a:lnSpc>
                <a:spcPct val="80000"/>
              </a:lnSpc>
              <a:defRPr/>
            </a:pPr>
            <a:endParaRPr lang="en-ZA" sz="1800" dirty="0"/>
          </a:p>
          <a:p>
            <a:pPr lvl="1">
              <a:lnSpc>
                <a:spcPct val="80000"/>
              </a:lnSpc>
              <a:defRPr/>
            </a:pPr>
            <a:endParaRPr lang="en-ZA" sz="1800" dirty="0"/>
          </a:p>
          <a:p>
            <a:pPr lvl="1">
              <a:lnSpc>
                <a:spcPct val="80000"/>
              </a:lnSpc>
              <a:defRPr/>
            </a:pPr>
            <a:endParaRPr lang="en-ZA" sz="1800" dirty="0"/>
          </a:p>
          <a:p>
            <a:pPr lvl="1">
              <a:lnSpc>
                <a:spcPct val="80000"/>
              </a:lnSpc>
              <a:buFontTx/>
              <a:buNone/>
              <a:defRPr/>
            </a:pPr>
            <a:endParaRPr lang="en-ZA" sz="1800" dirty="0"/>
          </a:p>
        </p:txBody>
      </p:sp>
      <p:pic>
        <p:nvPicPr>
          <p:cNvPr id="54275" name="Picture 3" descr="Fig0805"/>
          <p:cNvPicPr>
            <a:picLocks noChangeAspect="1" noChangeArrowheads="1"/>
          </p:cNvPicPr>
          <p:nvPr/>
        </p:nvPicPr>
        <p:blipFill>
          <a:blip r:embed="rId2" cstate="print">
            <a:clrChange>
              <a:clrFrom>
                <a:srgbClr val="FEFEFE"/>
              </a:clrFrom>
              <a:clrTo>
                <a:srgbClr val="FEFEFE">
                  <a:alpha val="0"/>
                </a:srgbClr>
              </a:clrTo>
            </a:clrChange>
          </a:blip>
          <a:srcRect/>
          <a:stretch>
            <a:fillRect/>
          </a:stretch>
        </p:blipFill>
        <p:spPr bwMode="auto">
          <a:xfrm>
            <a:off x="2765425" y="1196975"/>
            <a:ext cx="4686300" cy="4017963"/>
          </a:xfrm>
          <a:prstGeom prst="rect">
            <a:avLst/>
          </a:prstGeom>
          <a:noFill/>
          <a:ln w="9525">
            <a:noFill/>
            <a:miter lim="800000"/>
            <a:headEnd/>
            <a:tailEnd/>
          </a:ln>
        </p:spPr>
      </p:pic>
      <p:sp>
        <p:nvSpPr>
          <p:cNvPr id="4" name="Rectangle 3"/>
          <p:cNvSpPr/>
          <p:nvPr/>
        </p:nvSpPr>
        <p:spPr>
          <a:xfrm>
            <a:off x="428625" y="5500688"/>
            <a:ext cx="8429625" cy="978729"/>
          </a:xfrm>
          <a:prstGeom prst="rect">
            <a:avLst/>
          </a:prstGeom>
        </p:spPr>
        <p:txBody>
          <a:bodyPr>
            <a:spAutoFit/>
          </a:bodyPr>
          <a:lstStyle/>
          <a:p>
            <a:pPr marL="800100" lvl="1" indent="-342900">
              <a:lnSpc>
                <a:spcPct val="80000"/>
              </a:lnSpc>
              <a:buFont typeface="+mj-lt"/>
              <a:buAutoNum type="arabicPeriod"/>
              <a:defRPr/>
            </a:pPr>
            <a:r>
              <a:rPr lang="en-ZA" sz="1800" dirty="0">
                <a:solidFill>
                  <a:schemeClr val="bg1"/>
                </a:solidFill>
                <a:latin typeface="+mn-lt"/>
                <a:cs typeface="Times" pitchFamily="18" charset="0"/>
              </a:rPr>
              <a:t>Circumference of the Earth </a:t>
            </a:r>
            <a:r>
              <a:rPr lang="en-ZA" sz="1800" b="1" dirty="0">
                <a:solidFill>
                  <a:schemeClr val="bg1"/>
                </a:solidFill>
                <a:latin typeface="+mn-lt"/>
                <a:cs typeface="Times" pitchFamily="18" charset="0"/>
              </a:rPr>
              <a:t>at 40</a:t>
            </a:r>
            <a:r>
              <a:rPr lang="en-US" sz="1800" b="1" dirty="0">
                <a:solidFill>
                  <a:schemeClr val="bg1"/>
                </a:solidFill>
                <a:latin typeface="+mn-lt"/>
                <a:cs typeface="Times" pitchFamily="18" charset="0"/>
              </a:rPr>
              <a:t>°</a:t>
            </a:r>
            <a:r>
              <a:rPr lang="en-ZA" sz="1800" b="1" dirty="0">
                <a:solidFill>
                  <a:schemeClr val="bg1"/>
                </a:solidFill>
                <a:latin typeface="+mn-lt"/>
                <a:cs typeface="Times" pitchFamily="18" charset="0"/>
              </a:rPr>
              <a:t>N </a:t>
            </a:r>
            <a:r>
              <a:rPr lang="en-ZA" sz="1800" dirty="0">
                <a:solidFill>
                  <a:schemeClr val="bg1"/>
                </a:solidFill>
                <a:latin typeface="+mn-lt"/>
                <a:cs typeface="Times" pitchFamily="18" charset="0"/>
              </a:rPr>
              <a:t>= </a:t>
            </a:r>
            <a:r>
              <a:rPr lang="en-ZA" sz="1800" b="1" dirty="0">
                <a:solidFill>
                  <a:schemeClr val="bg1"/>
                </a:solidFill>
                <a:latin typeface="+mn-lt"/>
                <a:cs typeface="Times" pitchFamily="18" charset="0"/>
              </a:rPr>
              <a:t>30,600 </a:t>
            </a:r>
            <a:r>
              <a:rPr lang="en-ZA" sz="1800" b="1" dirty="0" err="1">
                <a:solidFill>
                  <a:schemeClr val="bg1"/>
                </a:solidFill>
                <a:latin typeface="+mn-lt"/>
                <a:cs typeface="Times" pitchFamily="18" charset="0"/>
              </a:rPr>
              <a:t>kilometers</a:t>
            </a:r>
            <a:r>
              <a:rPr lang="en-ZA" sz="1800" dirty="0">
                <a:solidFill>
                  <a:schemeClr val="bg1"/>
                </a:solidFill>
                <a:latin typeface="+mn-lt"/>
                <a:cs typeface="Times" pitchFamily="18" charset="0"/>
              </a:rPr>
              <a:t> </a:t>
            </a:r>
          </a:p>
          <a:p>
            <a:pPr marL="800100" lvl="1" indent="-342900">
              <a:lnSpc>
                <a:spcPct val="80000"/>
              </a:lnSpc>
              <a:buFont typeface="+mj-lt"/>
              <a:buAutoNum type="arabicPeriod"/>
              <a:defRPr/>
            </a:pPr>
            <a:r>
              <a:rPr lang="en-ZA" sz="1800" dirty="0">
                <a:solidFill>
                  <a:schemeClr val="bg1"/>
                </a:solidFill>
                <a:latin typeface="+mn-lt"/>
                <a:cs typeface="Times" pitchFamily="18" charset="0"/>
              </a:rPr>
              <a:t>Time to complete one Rotation = </a:t>
            </a:r>
            <a:r>
              <a:rPr lang="en-ZA" sz="1800" b="1" dirty="0">
                <a:solidFill>
                  <a:schemeClr val="bg1"/>
                </a:solidFill>
                <a:latin typeface="+mn-lt"/>
                <a:cs typeface="Times" pitchFamily="18" charset="0"/>
              </a:rPr>
              <a:t>24 hours</a:t>
            </a:r>
            <a:r>
              <a:rPr lang="en-ZA" sz="1800" dirty="0">
                <a:solidFill>
                  <a:schemeClr val="bg1"/>
                </a:solidFill>
                <a:latin typeface="+mn-lt"/>
                <a:cs typeface="Times" pitchFamily="18" charset="0"/>
              </a:rPr>
              <a:t> </a:t>
            </a:r>
          </a:p>
          <a:p>
            <a:pPr marL="800100" lvl="1" indent="-342900">
              <a:lnSpc>
                <a:spcPct val="80000"/>
              </a:lnSpc>
              <a:buFont typeface="+mj-lt"/>
              <a:buAutoNum type="arabicPeriod"/>
              <a:defRPr/>
            </a:pPr>
            <a:r>
              <a:rPr lang="en-ZA" sz="1800" dirty="0">
                <a:solidFill>
                  <a:schemeClr val="bg1"/>
                </a:solidFill>
                <a:latin typeface="+mn-lt"/>
                <a:cs typeface="Times" pitchFamily="18" charset="0"/>
              </a:rPr>
              <a:t>Speed of Rotation at 40</a:t>
            </a:r>
            <a:r>
              <a:rPr lang="en-US" sz="1800" dirty="0">
                <a:solidFill>
                  <a:schemeClr val="bg1"/>
                </a:solidFill>
                <a:latin typeface="+mn-lt"/>
                <a:cs typeface="Times" pitchFamily="18" charset="0"/>
              </a:rPr>
              <a:t>°</a:t>
            </a:r>
            <a:r>
              <a:rPr lang="en-ZA" sz="1800" dirty="0">
                <a:solidFill>
                  <a:schemeClr val="bg1"/>
                </a:solidFill>
                <a:latin typeface="+mn-lt"/>
                <a:cs typeface="Times" pitchFamily="18" charset="0"/>
              </a:rPr>
              <a:t> North = Distance/Time = 30,600 km / 24 hr = </a:t>
            </a:r>
            <a:r>
              <a:rPr lang="en-ZA" sz="1800" b="1" dirty="0">
                <a:solidFill>
                  <a:schemeClr val="bg1"/>
                </a:solidFill>
                <a:latin typeface="+mn-lt"/>
                <a:cs typeface="Times" pitchFamily="18" charset="0"/>
              </a:rPr>
              <a:t>1280 km/hr</a:t>
            </a:r>
            <a:r>
              <a:rPr lang="en-ZA" sz="1800" dirty="0">
                <a:solidFill>
                  <a:schemeClr val="bg1"/>
                </a:solidFill>
                <a:latin typeface="+mn-lt"/>
                <a:cs typeface="Times" pitchFamily="18" charset="0"/>
              </a:rPr>
              <a:t> </a:t>
            </a: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body" idx="1"/>
          </p:nvPr>
        </p:nvSpPr>
        <p:spPr>
          <a:xfrm>
            <a:off x="322263" y="295275"/>
            <a:ext cx="8929687" cy="2701925"/>
          </a:xfrm>
        </p:spPr>
        <p:txBody>
          <a:bodyPr/>
          <a:lstStyle/>
          <a:p>
            <a:pPr marL="800100" lvl="1" indent="-342900">
              <a:lnSpc>
                <a:spcPct val="80000"/>
              </a:lnSpc>
              <a:buFont typeface="+mj-lt"/>
              <a:buAutoNum type="arabicPeriod"/>
              <a:defRPr/>
            </a:pPr>
            <a:r>
              <a:rPr lang="en-ZA" sz="1800" b="1" dirty="0">
                <a:solidFill>
                  <a:schemeClr val="bg1">
                    <a:lumMod val="50000"/>
                  </a:schemeClr>
                </a:solidFill>
                <a:effectLst/>
                <a:latin typeface="+mj-lt"/>
              </a:rPr>
              <a:t>Circumference of the Earth at the Equator = 40,000 </a:t>
            </a:r>
            <a:r>
              <a:rPr lang="en-ZA" sz="1800" b="1" dirty="0" err="1">
                <a:solidFill>
                  <a:schemeClr val="bg1">
                    <a:lumMod val="50000"/>
                  </a:schemeClr>
                </a:solidFill>
                <a:effectLst/>
                <a:latin typeface="+mj-lt"/>
              </a:rPr>
              <a:t>kilometers</a:t>
            </a:r>
            <a:r>
              <a:rPr lang="en-ZA" sz="1800" b="1" dirty="0">
                <a:solidFill>
                  <a:schemeClr val="bg1">
                    <a:lumMod val="50000"/>
                  </a:schemeClr>
                </a:solidFill>
                <a:effectLst/>
                <a:latin typeface="+mj-lt"/>
              </a:rPr>
              <a:t> </a:t>
            </a:r>
          </a:p>
          <a:p>
            <a:pPr marL="800100" lvl="1" indent="-342900">
              <a:lnSpc>
                <a:spcPct val="80000"/>
              </a:lnSpc>
              <a:buFont typeface="+mj-lt"/>
              <a:buAutoNum type="arabicPeriod"/>
              <a:defRPr/>
            </a:pPr>
            <a:r>
              <a:rPr lang="en-ZA" sz="1800" b="1" dirty="0">
                <a:solidFill>
                  <a:schemeClr val="bg1">
                    <a:lumMod val="50000"/>
                  </a:schemeClr>
                </a:solidFill>
                <a:effectLst/>
                <a:latin typeface="+mj-lt"/>
              </a:rPr>
              <a:t>Time to complete one Rotation = 24 hours </a:t>
            </a:r>
          </a:p>
          <a:p>
            <a:pPr marL="800100" lvl="1" indent="-342900">
              <a:lnSpc>
                <a:spcPct val="80000"/>
              </a:lnSpc>
              <a:buFont typeface="+mj-lt"/>
              <a:buAutoNum type="arabicPeriod"/>
              <a:defRPr/>
            </a:pPr>
            <a:r>
              <a:rPr lang="en-ZA" sz="1800" b="1" dirty="0">
                <a:solidFill>
                  <a:schemeClr val="bg1">
                    <a:lumMod val="50000"/>
                  </a:schemeClr>
                </a:solidFill>
                <a:effectLst/>
                <a:latin typeface="+mj-lt"/>
              </a:rPr>
              <a:t>Speed of Rotation = Distance/Time = 40,000 km / 24 hr = 1670 km/hr </a:t>
            </a:r>
          </a:p>
          <a:p>
            <a:pPr lvl="1">
              <a:lnSpc>
                <a:spcPct val="80000"/>
              </a:lnSpc>
              <a:buFontTx/>
              <a:buNone/>
              <a:defRPr/>
            </a:pPr>
            <a:endParaRPr lang="en-ZA" sz="1800" dirty="0"/>
          </a:p>
          <a:p>
            <a:pPr lvl="1">
              <a:lnSpc>
                <a:spcPct val="80000"/>
              </a:lnSpc>
              <a:defRPr/>
            </a:pPr>
            <a:endParaRPr lang="en-ZA" sz="1800" dirty="0"/>
          </a:p>
          <a:p>
            <a:pPr lvl="1">
              <a:lnSpc>
                <a:spcPct val="80000"/>
              </a:lnSpc>
              <a:defRPr/>
            </a:pPr>
            <a:endParaRPr lang="en-ZA" sz="1800" dirty="0"/>
          </a:p>
          <a:p>
            <a:pPr lvl="1">
              <a:lnSpc>
                <a:spcPct val="80000"/>
              </a:lnSpc>
              <a:defRPr/>
            </a:pPr>
            <a:endParaRPr lang="en-ZA" sz="1800" dirty="0"/>
          </a:p>
          <a:p>
            <a:pPr lvl="1">
              <a:lnSpc>
                <a:spcPct val="80000"/>
              </a:lnSpc>
              <a:defRPr/>
            </a:pPr>
            <a:endParaRPr lang="en-ZA" sz="1800" dirty="0"/>
          </a:p>
          <a:p>
            <a:pPr lvl="1">
              <a:lnSpc>
                <a:spcPct val="80000"/>
              </a:lnSpc>
              <a:defRPr/>
            </a:pPr>
            <a:endParaRPr lang="en-ZA" sz="1800" dirty="0"/>
          </a:p>
          <a:p>
            <a:pPr lvl="1">
              <a:lnSpc>
                <a:spcPct val="80000"/>
              </a:lnSpc>
              <a:defRPr/>
            </a:pPr>
            <a:endParaRPr lang="en-ZA" sz="1800" dirty="0"/>
          </a:p>
          <a:p>
            <a:pPr lvl="1">
              <a:lnSpc>
                <a:spcPct val="80000"/>
              </a:lnSpc>
              <a:defRPr/>
            </a:pPr>
            <a:endParaRPr lang="en-ZA" sz="1800" dirty="0"/>
          </a:p>
          <a:p>
            <a:pPr lvl="1">
              <a:lnSpc>
                <a:spcPct val="80000"/>
              </a:lnSpc>
              <a:defRPr/>
            </a:pPr>
            <a:endParaRPr lang="en-ZA" sz="1800" dirty="0"/>
          </a:p>
          <a:p>
            <a:pPr lvl="1">
              <a:lnSpc>
                <a:spcPct val="80000"/>
              </a:lnSpc>
              <a:defRPr/>
            </a:pPr>
            <a:endParaRPr lang="en-ZA" sz="1800" dirty="0"/>
          </a:p>
          <a:p>
            <a:pPr lvl="1">
              <a:lnSpc>
                <a:spcPct val="80000"/>
              </a:lnSpc>
              <a:defRPr/>
            </a:pPr>
            <a:endParaRPr lang="en-ZA" sz="1800" dirty="0"/>
          </a:p>
          <a:p>
            <a:pPr lvl="1">
              <a:lnSpc>
                <a:spcPct val="80000"/>
              </a:lnSpc>
              <a:defRPr/>
            </a:pPr>
            <a:endParaRPr lang="en-ZA" sz="1800" dirty="0"/>
          </a:p>
          <a:p>
            <a:pPr lvl="1">
              <a:lnSpc>
                <a:spcPct val="80000"/>
              </a:lnSpc>
              <a:defRPr/>
            </a:pPr>
            <a:endParaRPr lang="en-ZA" sz="1800" dirty="0"/>
          </a:p>
          <a:p>
            <a:pPr lvl="1">
              <a:lnSpc>
                <a:spcPct val="80000"/>
              </a:lnSpc>
              <a:defRPr/>
            </a:pPr>
            <a:endParaRPr lang="en-ZA" sz="1800" dirty="0"/>
          </a:p>
          <a:p>
            <a:pPr lvl="1">
              <a:lnSpc>
                <a:spcPct val="80000"/>
              </a:lnSpc>
              <a:defRPr/>
            </a:pPr>
            <a:endParaRPr lang="en-ZA" sz="1800" dirty="0"/>
          </a:p>
          <a:p>
            <a:pPr lvl="1">
              <a:lnSpc>
                <a:spcPct val="80000"/>
              </a:lnSpc>
              <a:buFontTx/>
              <a:buNone/>
              <a:defRPr/>
            </a:pPr>
            <a:endParaRPr lang="en-ZA" sz="1800" dirty="0"/>
          </a:p>
        </p:txBody>
      </p:sp>
      <p:pic>
        <p:nvPicPr>
          <p:cNvPr id="54275" name="Picture 3" descr="Fig0805"/>
          <p:cNvPicPr>
            <a:picLocks noChangeAspect="1" noChangeArrowheads="1"/>
          </p:cNvPicPr>
          <p:nvPr/>
        </p:nvPicPr>
        <p:blipFill>
          <a:blip r:embed="rId2" cstate="print">
            <a:clrChange>
              <a:clrFrom>
                <a:srgbClr val="FEFEFE"/>
              </a:clrFrom>
              <a:clrTo>
                <a:srgbClr val="FEFEFE">
                  <a:alpha val="0"/>
                </a:srgbClr>
              </a:clrTo>
            </a:clrChange>
          </a:blip>
          <a:srcRect/>
          <a:stretch>
            <a:fillRect/>
          </a:stretch>
        </p:blipFill>
        <p:spPr bwMode="auto">
          <a:xfrm>
            <a:off x="2765425" y="1196975"/>
            <a:ext cx="4686300" cy="4017963"/>
          </a:xfrm>
          <a:prstGeom prst="rect">
            <a:avLst/>
          </a:prstGeom>
          <a:noFill/>
          <a:ln w="9525">
            <a:noFill/>
            <a:miter lim="800000"/>
            <a:headEnd/>
            <a:tailEnd/>
          </a:ln>
        </p:spPr>
      </p:pic>
      <p:sp>
        <p:nvSpPr>
          <p:cNvPr id="4" name="Rectangle 3"/>
          <p:cNvSpPr/>
          <p:nvPr/>
        </p:nvSpPr>
        <p:spPr>
          <a:xfrm>
            <a:off x="428625" y="5500688"/>
            <a:ext cx="8429625" cy="978729"/>
          </a:xfrm>
          <a:prstGeom prst="rect">
            <a:avLst/>
          </a:prstGeom>
        </p:spPr>
        <p:txBody>
          <a:bodyPr>
            <a:spAutoFit/>
          </a:bodyPr>
          <a:lstStyle/>
          <a:p>
            <a:pPr marL="800100" lvl="1" indent="-342900">
              <a:lnSpc>
                <a:spcPct val="80000"/>
              </a:lnSpc>
              <a:buFont typeface="+mj-lt"/>
              <a:buAutoNum type="arabicPeriod"/>
              <a:defRPr/>
            </a:pPr>
            <a:r>
              <a:rPr lang="en-ZA" sz="1800" dirty="0">
                <a:solidFill>
                  <a:srgbClr val="C00000"/>
                </a:solidFill>
                <a:latin typeface="+mn-lt"/>
                <a:cs typeface="Times" pitchFamily="18" charset="0"/>
              </a:rPr>
              <a:t>Circumference of the Earth </a:t>
            </a:r>
            <a:r>
              <a:rPr lang="en-ZA" sz="1800" b="1" dirty="0">
                <a:solidFill>
                  <a:srgbClr val="C00000"/>
                </a:solidFill>
                <a:latin typeface="+mn-lt"/>
                <a:cs typeface="Times" pitchFamily="18" charset="0"/>
              </a:rPr>
              <a:t>at 40</a:t>
            </a:r>
            <a:r>
              <a:rPr lang="en-US" sz="1800" b="1" dirty="0">
                <a:solidFill>
                  <a:srgbClr val="C00000"/>
                </a:solidFill>
                <a:latin typeface="+mn-lt"/>
                <a:cs typeface="Times" pitchFamily="18" charset="0"/>
              </a:rPr>
              <a:t>°</a:t>
            </a:r>
            <a:r>
              <a:rPr lang="en-ZA" sz="1800" b="1" dirty="0">
                <a:solidFill>
                  <a:srgbClr val="C00000"/>
                </a:solidFill>
                <a:latin typeface="+mn-lt"/>
                <a:cs typeface="Times" pitchFamily="18" charset="0"/>
              </a:rPr>
              <a:t>N </a:t>
            </a:r>
            <a:r>
              <a:rPr lang="en-ZA" sz="1800" dirty="0">
                <a:solidFill>
                  <a:srgbClr val="C00000"/>
                </a:solidFill>
                <a:latin typeface="+mn-lt"/>
                <a:cs typeface="Times" pitchFamily="18" charset="0"/>
              </a:rPr>
              <a:t>= </a:t>
            </a:r>
            <a:r>
              <a:rPr lang="en-ZA" sz="1800" b="1" dirty="0">
                <a:solidFill>
                  <a:srgbClr val="C00000"/>
                </a:solidFill>
                <a:latin typeface="+mn-lt"/>
                <a:cs typeface="Times" pitchFamily="18" charset="0"/>
              </a:rPr>
              <a:t>30,600 </a:t>
            </a:r>
            <a:r>
              <a:rPr lang="en-ZA" sz="1800" b="1" dirty="0" err="1">
                <a:solidFill>
                  <a:srgbClr val="C00000"/>
                </a:solidFill>
                <a:latin typeface="+mn-lt"/>
                <a:cs typeface="Times" pitchFamily="18" charset="0"/>
              </a:rPr>
              <a:t>kilometers</a:t>
            </a:r>
            <a:r>
              <a:rPr lang="en-ZA" sz="1800" dirty="0">
                <a:solidFill>
                  <a:srgbClr val="C00000"/>
                </a:solidFill>
                <a:latin typeface="+mn-lt"/>
                <a:cs typeface="Times" pitchFamily="18" charset="0"/>
              </a:rPr>
              <a:t> </a:t>
            </a:r>
          </a:p>
          <a:p>
            <a:pPr marL="800100" lvl="1" indent="-342900">
              <a:lnSpc>
                <a:spcPct val="80000"/>
              </a:lnSpc>
              <a:buFont typeface="+mj-lt"/>
              <a:buAutoNum type="arabicPeriod"/>
              <a:defRPr/>
            </a:pPr>
            <a:r>
              <a:rPr lang="en-ZA" sz="1800" dirty="0">
                <a:solidFill>
                  <a:srgbClr val="C00000"/>
                </a:solidFill>
                <a:latin typeface="+mn-lt"/>
                <a:cs typeface="Times" pitchFamily="18" charset="0"/>
              </a:rPr>
              <a:t>Time to complete one Rotation = </a:t>
            </a:r>
            <a:r>
              <a:rPr lang="en-ZA" sz="1800" b="1" dirty="0">
                <a:solidFill>
                  <a:srgbClr val="C00000"/>
                </a:solidFill>
                <a:latin typeface="+mn-lt"/>
                <a:cs typeface="Times" pitchFamily="18" charset="0"/>
              </a:rPr>
              <a:t>24 hours</a:t>
            </a:r>
            <a:r>
              <a:rPr lang="en-ZA" sz="1800" dirty="0">
                <a:solidFill>
                  <a:srgbClr val="C00000"/>
                </a:solidFill>
                <a:latin typeface="+mn-lt"/>
                <a:cs typeface="Times" pitchFamily="18" charset="0"/>
              </a:rPr>
              <a:t> </a:t>
            </a:r>
          </a:p>
          <a:p>
            <a:pPr marL="800100" lvl="1" indent="-342900">
              <a:lnSpc>
                <a:spcPct val="80000"/>
              </a:lnSpc>
              <a:buFont typeface="+mj-lt"/>
              <a:buAutoNum type="arabicPeriod"/>
              <a:defRPr/>
            </a:pPr>
            <a:r>
              <a:rPr lang="en-ZA" sz="1800" dirty="0">
                <a:solidFill>
                  <a:srgbClr val="C00000"/>
                </a:solidFill>
                <a:latin typeface="+mn-lt"/>
                <a:cs typeface="Times" pitchFamily="18" charset="0"/>
              </a:rPr>
              <a:t>Speed of Rotation at 40</a:t>
            </a:r>
            <a:r>
              <a:rPr lang="en-US" sz="1800" dirty="0">
                <a:solidFill>
                  <a:srgbClr val="C00000"/>
                </a:solidFill>
                <a:latin typeface="+mn-lt"/>
                <a:cs typeface="Times" pitchFamily="18" charset="0"/>
              </a:rPr>
              <a:t>°</a:t>
            </a:r>
            <a:r>
              <a:rPr lang="en-ZA" sz="1800" dirty="0">
                <a:solidFill>
                  <a:srgbClr val="C00000"/>
                </a:solidFill>
                <a:latin typeface="+mn-lt"/>
                <a:cs typeface="Times" pitchFamily="18" charset="0"/>
              </a:rPr>
              <a:t> North = Distance/Time = 30,600 km / 24 hr = </a:t>
            </a:r>
            <a:r>
              <a:rPr lang="en-ZA" sz="1800" b="1" dirty="0">
                <a:solidFill>
                  <a:srgbClr val="C00000"/>
                </a:solidFill>
                <a:latin typeface="+mn-lt"/>
                <a:cs typeface="Times" pitchFamily="18" charset="0"/>
              </a:rPr>
              <a:t>1280 km/hr</a:t>
            </a:r>
            <a:r>
              <a:rPr lang="en-ZA" sz="1800" dirty="0">
                <a:solidFill>
                  <a:srgbClr val="C00000"/>
                </a:solidFill>
                <a:latin typeface="+mn-lt"/>
                <a:cs typeface="Times" pitchFamily="18" charset="0"/>
              </a:rPr>
              <a:t> </a:t>
            </a: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dirty="0"/>
          </a:p>
        </p:txBody>
      </p:sp>
      <p:pic>
        <p:nvPicPr>
          <p:cNvPr id="7" name="Picture 2" descr="modis_sst_2001_05_land"/>
          <p:cNvPicPr>
            <a:picLocks noChangeAspect="1" noChangeArrowheads="1"/>
          </p:cNvPicPr>
          <p:nvPr/>
        </p:nvPicPr>
        <p:blipFill>
          <a:blip r:embed="rId2" cstate="print"/>
          <a:srcRect/>
          <a:stretch>
            <a:fillRect/>
          </a:stretch>
        </p:blipFill>
        <p:spPr bwMode="auto">
          <a:xfrm>
            <a:off x="0" y="980728"/>
            <a:ext cx="9144000" cy="5438775"/>
          </a:xfrm>
          <a:prstGeom prst="rect">
            <a:avLst/>
          </a:prstGeom>
          <a:noFill/>
        </p:spPr>
      </p:pic>
      <p:sp>
        <p:nvSpPr>
          <p:cNvPr id="8" name="Title 7"/>
          <p:cNvSpPr txBox="1">
            <a:spLocks noGrp="1"/>
          </p:cNvSpPr>
          <p:nvPr>
            <p:ph type="title"/>
          </p:nvPr>
        </p:nvSpPr>
        <p:spPr>
          <a:xfrm>
            <a:off x="-83734" y="313680"/>
            <a:ext cx="9240030" cy="461665"/>
          </a:xfrm>
          <a:prstGeom prst="rect">
            <a:avLst/>
          </a:prstGeom>
          <a:noFill/>
        </p:spPr>
        <p:txBody>
          <a:bodyPr wrap="none" rtlCol="0">
            <a:spAutoFit/>
          </a:bodyPr>
          <a:lstStyle/>
          <a:p>
            <a:r>
              <a:rPr lang="en-US" sz="2400" b="1" dirty="0">
                <a:solidFill>
                  <a:schemeClr val="bg1"/>
                </a:solidFill>
              </a:rPr>
              <a:t>When you look at the Equator the water is surprisingly cold</a:t>
            </a:r>
            <a:r>
              <a:rPr lang="en-US" sz="2400" b="1" dirty="0" smtClean="0">
                <a:solidFill>
                  <a:schemeClr val="bg1"/>
                </a:solidFill>
              </a:rPr>
              <a:t>! – why?</a:t>
            </a:r>
            <a:r>
              <a:rPr lang="en-US" sz="2400" dirty="0" smtClean="0">
                <a:solidFill>
                  <a:schemeClr val="bg1"/>
                </a:solidFill>
              </a:rPr>
              <a:t> </a:t>
            </a:r>
            <a:endParaRPr lang="en-US" sz="2400" dirty="0">
              <a:solidFill>
                <a:schemeClr val="bg1"/>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6477000" y="0"/>
            <a:ext cx="3276600" cy="762000"/>
          </a:xfrm>
        </p:spPr>
        <p:txBody>
          <a:bodyPr/>
          <a:lstStyle/>
          <a:p>
            <a:pPr eaLnBrk="1" hangingPunct="1"/>
            <a:r>
              <a:rPr lang="en-US" sz="1800" dirty="0" smtClean="0"/>
              <a:t>Surface circulation</a:t>
            </a:r>
          </a:p>
        </p:txBody>
      </p:sp>
      <p:pic>
        <p:nvPicPr>
          <p:cNvPr id="52227" name="Picture 4" descr="fig10.1_pacific_circschematic_dpo.pdf"/>
          <p:cNvPicPr>
            <a:picLocks noChangeAspect="1"/>
          </p:cNvPicPr>
          <p:nvPr/>
        </p:nvPicPr>
        <p:blipFill>
          <a:blip r:embed="rId3" cstate="print"/>
          <a:srcRect l="4314" t="10001" r="5093" b="24445"/>
          <a:stretch>
            <a:fillRect/>
          </a:stretch>
        </p:blipFill>
        <p:spPr bwMode="auto">
          <a:xfrm>
            <a:off x="137120" y="620688"/>
            <a:ext cx="7315200" cy="590465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88640"/>
            <a:ext cx="7772400" cy="1143000"/>
          </a:xfrm>
        </p:spPr>
        <p:txBody>
          <a:bodyPr/>
          <a:lstStyle/>
          <a:p>
            <a:r>
              <a:rPr lang="en-US" dirty="0" smtClean="0"/>
              <a:t>Ocean Circulation at the Equator</a:t>
            </a:r>
            <a:endParaRPr lang="en-US" dirty="0"/>
          </a:p>
        </p:txBody>
      </p:sp>
      <p:sp>
        <p:nvSpPr>
          <p:cNvPr id="3" name="Content Placeholder 2"/>
          <p:cNvSpPr>
            <a:spLocks noGrp="1"/>
          </p:cNvSpPr>
          <p:nvPr>
            <p:ph idx="1"/>
          </p:nvPr>
        </p:nvSpPr>
        <p:spPr/>
        <p:txBody>
          <a:bodyPr/>
          <a:lstStyle/>
          <a:p>
            <a:endParaRPr lang="en-US" dirty="0"/>
          </a:p>
        </p:txBody>
      </p:sp>
      <p:pic>
        <p:nvPicPr>
          <p:cNvPr id="6" name="Picture 2" descr="D:\CH07\FG07_17.JPG"/>
          <p:cNvPicPr>
            <a:picLocks noChangeAspect="1" noChangeArrowheads="1"/>
          </p:cNvPicPr>
          <p:nvPr/>
        </p:nvPicPr>
        <p:blipFill>
          <a:blip r:embed="rId2" cstate="print"/>
          <a:srcRect r="30079" b="19672"/>
          <a:stretch>
            <a:fillRect/>
          </a:stretch>
        </p:blipFill>
        <p:spPr bwMode="auto">
          <a:xfrm>
            <a:off x="1115616" y="1052736"/>
            <a:ext cx="6840760" cy="5415602"/>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5" name="Picture 4" descr="C06FB05a"/>
          <p:cNvPicPr>
            <a:picLocks noGrp="1" noChangeAspect="1" noChangeArrowheads="1"/>
          </p:cNvPicPr>
          <p:nvPr>
            <p:ph idx="1"/>
          </p:nvPr>
        </p:nvPicPr>
        <p:blipFill>
          <a:blip r:embed="rId2" cstate="print"/>
          <a:srcRect/>
          <a:stretch>
            <a:fillRect/>
          </a:stretch>
        </p:blipFill>
        <p:spPr>
          <a:xfrm>
            <a:off x="0" y="2662385"/>
            <a:ext cx="6730095" cy="4150991"/>
          </a:xfrm>
          <a:noFill/>
        </p:spPr>
      </p:pic>
      <p:sp>
        <p:nvSpPr>
          <p:cNvPr id="5" name="TextBox 4"/>
          <p:cNvSpPr txBox="1"/>
          <p:nvPr/>
        </p:nvSpPr>
        <p:spPr>
          <a:xfrm>
            <a:off x="323528" y="188640"/>
            <a:ext cx="8784976" cy="2769989"/>
          </a:xfrm>
          <a:prstGeom prst="rect">
            <a:avLst/>
          </a:prstGeom>
          <a:noFill/>
        </p:spPr>
        <p:txBody>
          <a:bodyPr wrap="square" rtlCol="0">
            <a:spAutoFit/>
          </a:bodyPr>
          <a:lstStyle/>
          <a:p>
            <a:pPr>
              <a:spcBef>
                <a:spcPct val="50000"/>
              </a:spcBef>
              <a:buFontTx/>
              <a:buChar char="•"/>
            </a:pPr>
            <a:r>
              <a:rPr lang="en-US" sz="2000" dirty="0" smtClean="0"/>
              <a:t>The </a:t>
            </a:r>
            <a:r>
              <a:rPr lang="en-US" sz="2000" dirty="0" smtClean="0">
                <a:solidFill>
                  <a:srgbClr val="C00000"/>
                </a:solidFill>
              </a:rPr>
              <a:t>Northern and Southern Equatorial </a:t>
            </a:r>
            <a:r>
              <a:rPr lang="en-US" sz="2000" dirty="0">
                <a:solidFill>
                  <a:srgbClr val="C00000"/>
                </a:solidFill>
              </a:rPr>
              <a:t>C</a:t>
            </a:r>
            <a:r>
              <a:rPr lang="en-US" sz="2000" dirty="0" smtClean="0">
                <a:solidFill>
                  <a:srgbClr val="C00000"/>
                </a:solidFill>
              </a:rPr>
              <a:t>urrents  (SEC and NEC) </a:t>
            </a:r>
            <a:r>
              <a:rPr lang="en-US" sz="2000" dirty="0" smtClean="0"/>
              <a:t>range from ~10ºN - 20 ºN and ~0 º - 10 º S</a:t>
            </a:r>
          </a:p>
          <a:p>
            <a:pPr>
              <a:spcBef>
                <a:spcPct val="50000"/>
              </a:spcBef>
              <a:buFontTx/>
              <a:buChar char="•"/>
            </a:pPr>
            <a:r>
              <a:rPr lang="en-US" sz="2000" dirty="0" smtClean="0"/>
              <a:t>They are shallow currents, mostly confined to the well mixed surface layer (~200m)</a:t>
            </a:r>
          </a:p>
          <a:p>
            <a:pPr>
              <a:spcBef>
                <a:spcPct val="50000"/>
              </a:spcBef>
              <a:buFontTx/>
              <a:buChar char="•"/>
            </a:pPr>
            <a:r>
              <a:rPr lang="en-US" sz="2000" dirty="0" smtClean="0"/>
              <a:t>Velocity  ranges between 0.3m/s and 1.0m/s with the SEC being stronger in flow.</a:t>
            </a:r>
          </a:p>
          <a:p>
            <a:pPr>
              <a:spcBef>
                <a:spcPct val="50000"/>
              </a:spcBef>
              <a:buFontTx/>
              <a:buChar char="•"/>
            </a:pPr>
            <a:r>
              <a:rPr lang="en-US" sz="2000" dirty="0" smtClean="0"/>
              <a:t>Each current transports ~15 </a:t>
            </a:r>
            <a:r>
              <a:rPr lang="en-US" sz="2000" dirty="0" err="1"/>
              <a:t>S</a:t>
            </a:r>
            <a:r>
              <a:rPr lang="en-US" sz="2000" dirty="0" err="1" smtClean="0"/>
              <a:t>v</a:t>
            </a:r>
            <a:endParaRPr lang="en-US" sz="2000" dirty="0" smtClean="0"/>
          </a:p>
          <a:p>
            <a:endParaRPr lang="en-US" dirty="0"/>
          </a:p>
        </p:txBody>
      </p:sp>
      <p:pic>
        <p:nvPicPr>
          <p:cNvPr id="4" name="Picture 3" descr="lgmp0351.jpg"/>
          <p:cNvPicPr>
            <a:picLocks noChangeAspect="1"/>
          </p:cNvPicPr>
          <p:nvPr/>
        </p:nvPicPr>
        <p:blipFill>
          <a:blip r:embed="rId3" cstate="print"/>
          <a:stretch>
            <a:fillRect/>
          </a:stretch>
        </p:blipFill>
        <p:spPr>
          <a:xfrm>
            <a:off x="6948264" y="2204864"/>
            <a:ext cx="2034226" cy="144016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898376"/>
            <a:ext cx="3672408" cy="4114800"/>
          </a:xfrm>
        </p:spPr>
        <p:txBody>
          <a:bodyPr/>
          <a:lstStyle/>
          <a:p>
            <a:pPr>
              <a:spcBef>
                <a:spcPct val="50000"/>
              </a:spcBef>
            </a:pPr>
            <a:r>
              <a:rPr lang="en-US" sz="2000" dirty="0" smtClean="0">
                <a:solidFill>
                  <a:schemeClr val="bg1"/>
                </a:solidFill>
              </a:rPr>
              <a:t>The NEC and SEC are pushed eastwards by the trade winds and pile up water in the western portion of each equatorial ocean basin</a:t>
            </a:r>
          </a:p>
          <a:p>
            <a:pPr>
              <a:spcBef>
                <a:spcPct val="50000"/>
              </a:spcBef>
            </a:pPr>
            <a:r>
              <a:rPr lang="en-US" sz="2000" dirty="0" smtClean="0">
                <a:solidFill>
                  <a:schemeClr val="bg1"/>
                </a:solidFill>
              </a:rPr>
              <a:t>The surface ocean is ~0.5m higher in the western region of the pacific (by Indonesia) then in the eastern region (by South America) In the absence of wind and </a:t>
            </a:r>
            <a:r>
              <a:rPr lang="en-US" sz="2000" dirty="0" err="1" smtClean="0">
                <a:solidFill>
                  <a:schemeClr val="bg1"/>
                </a:solidFill>
              </a:rPr>
              <a:t>Coriolis</a:t>
            </a:r>
            <a:r>
              <a:rPr lang="en-US" sz="2000" dirty="0" smtClean="0">
                <a:solidFill>
                  <a:schemeClr val="bg1"/>
                </a:solidFill>
              </a:rPr>
              <a:t> force (</a:t>
            </a:r>
            <a:r>
              <a:rPr lang="en-US" sz="2000" i="1" dirty="0" smtClean="0">
                <a:solidFill>
                  <a:schemeClr val="bg1"/>
                </a:solidFill>
              </a:rPr>
              <a:t>f</a:t>
            </a:r>
            <a:r>
              <a:rPr lang="en-US" sz="2000" dirty="0" smtClean="0">
                <a:solidFill>
                  <a:schemeClr val="bg1"/>
                </a:solidFill>
              </a:rPr>
              <a:t>), gravity pushes the water east.</a:t>
            </a:r>
          </a:p>
          <a:p>
            <a:endParaRPr lang="en-US" dirty="0"/>
          </a:p>
        </p:txBody>
      </p:sp>
      <p:sp>
        <p:nvSpPr>
          <p:cNvPr id="4" name="Footer Placeholder 3"/>
          <p:cNvSpPr>
            <a:spLocks noGrp="1"/>
          </p:cNvSpPr>
          <p:nvPr>
            <p:ph type="ftr" sz="quarter" idx="11"/>
          </p:nvPr>
        </p:nvSpPr>
        <p:spPr/>
        <p:txBody>
          <a:bodyPr/>
          <a:lstStyle/>
          <a:p>
            <a:r>
              <a:rPr lang="en-US" smtClean="0"/>
              <a:t>Equitorial_Currents1</a:t>
            </a:r>
            <a:endParaRPr lang="en-US"/>
          </a:p>
        </p:txBody>
      </p:sp>
      <p:pic>
        <p:nvPicPr>
          <p:cNvPr id="5" name="Picture 2"/>
          <p:cNvPicPr>
            <a:picLocks noChangeAspect="1" noChangeArrowheads="1"/>
          </p:cNvPicPr>
          <p:nvPr/>
        </p:nvPicPr>
        <p:blipFill>
          <a:blip r:embed="rId2" cstate="print"/>
          <a:srcRect/>
          <a:stretch>
            <a:fillRect/>
          </a:stretch>
        </p:blipFill>
        <p:spPr bwMode="auto">
          <a:xfrm>
            <a:off x="3995936" y="260648"/>
            <a:ext cx="4985792" cy="2492896"/>
          </a:xfrm>
          <a:prstGeom prst="rect">
            <a:avLst/>
          </a:prstGeom>
          <a:noFill/>
          <a:ln w="9525">
            <a:noFill/>
            <a:miter lim="800000"/>
            <a:headEnd/>
            <a:tailEnd/>
          </a:ln>
          <a:effectLst/>
        </p:spPr>
      </p:pic>
      <p:pic>
        <p:nvPicPr>
          <p:cNvPr id="6" name="Picture 2" descr="glb_ssh"/>
          <p:cNvPicPr>
            <a:picLocks noChangeAspect="1" noChangeArrowheads="1"/>
          </p:cNvPicPr>
          <p:nvPr/>
        </p:nvPicPr>
        <p:blipFill>
          <a:blip r:embed="rId3" cstate="print"/>
          <a:srcRect/>
          <a:stretch>
            <a:fillRect/>
          </a:stretch>
        </p:blipFill>
        <p:spPr bwMode="auto">
          <a:xfrm>
            <a:off x="3923928" y="3284984"/>
            <a:ext cx="5220072" cy="3354077"/>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212994" name="Picture 2"/>
          <p:cNvPicPr>
            <a:picLocks noChangeAspect="1" noChangeArrowheads="1"/>
          </p:cNvPicPr>
          <p:nvPr/>
        </p:nvPicPr>
        <p:blipFill>
          <a:blip r:embed="rId2" cstate="print"/>
          <a:srcRect l="28110" t="25720" r="18026" b="41520"/>
          <a:stretch>
            <a:fillRect/>
          </a:stretch>
        </p:blipFill>
        <p:spPr bwMode="auto">
          <a:xfrm>
            <a:off x="0" y="548680"/>
            <a:ext cx="9261337" cy="3168352"/>
          </a:xfrm>
          <a:prstGeom prst="rect">
            <a:avLst/>
          </a:prstGeom>
          <a:noFill/>
          <a:ln w="9525">
            <a:noFill/>
            <a:miter lim="800000"/>
            <a:headEnd/>
            <a:tailEnd/>
          </a:ln>
        </p:spPr>
      </p:pic>
      <p:sp>
        <p:nvSpPr>
          <p:cNvPr id="6" name="TextBox 5"/>
          <p:cNvSpPr txBox="1"/>
          <p:nvPr/>
        </p:nvSpPr>
        <p:spPr>
          <a:xfrm>
            <a:off x="971600" y="188640"/>
            <a:ext cx="6838732" cy="461665"/>
          </a:xfrm>
          <a:prstGeom prst="rect">
            <a:avLst/>
          </a:prstGeom>
          <a:noFill/>
        </p:spPr>
        <p:txBody>
          <a:bodyPr wrap="none" rtlCol="0">
            <a:spAutoFit/>
          </a:bodyPr>
          <a:lstStyle/>
          <a:p>
            <a:r>
              <a:rPr lang="en-US" dirty="0" smtClean="0">
                <a:solidFill>
                  <a:srgbClr val="C00000"/>
                </a:solidFill>
              </a:rPr>
              <a:t>So how do you explain the mechanics of this process?</a:t>
            </a:r>
            <a:endParaRPr lang="en-US" dirty="0">
              <a:solidFill>
                <a:srgbClr val="C00000"/>
              </a:solidFill>
            </a:endParaRPr>
          </a:p>
        </p:txBody>
      </p:sp>
      <p:sp>
        <p:nvSpPr>
          <p:cNvPr id="7" name="TextBox 6"/>
          <p:cNvSpPr txBox="1"/>
          <p:nvPr/>
        </p:nvSpPr>
        <p:spPr>
          <a:xfrm>
            <a:off x="395536" y="3573016"/>
            <a:ext cx="7776864" cy="2954655"/>
          </a:xfrm>
          <a:prstGeom prst="rect">
            <a:avLst/>
          </a:prstGeom>
          <a:noFill/>
        </p:spPr>
        <p:txBody>
          <a:bodyPr wrap="square" rtlCol="0">
            <a:spAutoFit/>
          </a:bodyPr>
          <a:lstStyle/>
          <a:p>
            <a:r>
              <a:rPr lang="en-US" sz="1800" dirty="0" smtClean="0">
                <a:solidFill>
                  <a:srgbClr val="C00000"/>
                </a:solidFill>
              </a:rPr>
              <a:t>The </a:t>
            </a:r>
            <a:r>
              <a:rPr lang="en-ZA" sz="1800" dirty="0" smtClean="0">
                <a:solidFill>
                  <a:srgbClr val="C00000"/>
                </a:solidFill>
              </a:rPr>
              <a:t>eastward </a:t>
            </a:r>
            <a:r>
              <a:rPr lang="en-ZA" sz="1800" dirty="0">
                <a:solidFill>
                  <a:srgbClr val="C00000"/>
                </a:solidFill>
              </a:rPr>
              <a:t>pressure </a:t>
            </a:r>
            <a:r>
              <a:rPr lang="en-ZA" sz="1800" dirty="0" smtClean="0">
                <a:solidFill>
                  <a:srgbClr val="C00000"/>
                </a:solidFill>
              </a:rPr>
              <a:t>gradient at </a:t>
            </a:r>
            <a:r>
              <a:rPr lang="en-ZA" sz="1800" dirty="0">
                <a:solidFill>
                  <a:srgbClr val="C00000"/>
                </a:solidFill>
              </a:rPr>
              <a:t>the </a:t>
            </a:r>
            <a:r>
              <a:rPr lang="en-ZA" sz="1800" dirty="0" smtClean="0">
                <a:solidFill>
                  <a:srgbClr val="C00000"/>
                </a:solidFill>
              </a:rPr>
              <a:t>surface </a:t>
            </a:r>
            <a:r>
              <a:rPr lang="en-ZA" sz="1800" dirty="0">
                <a:solidFill>
                  <a:srgbClr val="C00000"/>
                </a:solidFill>
              </a:rPr>
              <a:t>is balanced </a:t>
            </a:r>
            <a:r>
              <a:rPr lang="en-ZA" sz="1800" dirty="0" smtClean="0">
                <a:solidFill>
                  <a:srgbClr val="C00000"/>
                </a:solidFill>
              </a:rPr>
              <a:t>by the </a:t>
            </a:r>
            <a:r>
              <a:rPr lang="en-ZA" sz="1800" dirty="0">
                <a:solidFill>
                  <a:srgbClr val="C00000"/>
                </a:solidFill>
              </a:rPr>
              <a:t>wind stress </a:t>
            </a:r>
            <a:r>
              <a:rPr lang="en-ZA" sz="1800" dirty="0" err="1" smtClean="0">
                <a:solidFill>
                  <a:srgbClr val="C00000"/>
                </a:solidFill>
              </a:rPr>
              <a:t>Tx</a:t>
            </a:r>
            <a:r>
              <a:rPr lang="en-ZA" sz="1800" dirty="0" smtClean="0">
                <a:solidFill>
                  <a:srgbClr val="C00000"/>
                </a:solidFill>
              </a:rPr>
              <a:t> associated with the trade winds,</a:t>
            </a:r>
          </a:p>
          <a:p>
            <a:r>
              <a:rPr lang="en-ZA" sz="1800" dirty="0" smtClean="0">
                <a:solidFill>
                  <a:srgbClr val="C00000"/>
                </a:solidFill>
              </a:rPr>
              <a:t> </a:t>
            </a:r>
            <a:r>
              <a:rPr lang="en-ZA" sz="1800" dirty="0" smtClean="0"/>
              <a:t>			</a:t>
            </a:r>
            <a:r>
              <a:rPr lang="en-ZA" dirty="0" err="1" smtClean="0"/>
              <a:t>Tx</a:t>
            </a:r>
            <a:r>
              <a:rPr lang="en-ZA" dirty="0" smtClean="0"/>
              <a:t>/H </a:t>
            </a:r>
            <a:r>
              <a:rPr lang="en-ZA" dirty="0"/>
              <a:t>= −∂p/∂</a:t>
            </a:r>
            <a:r>
              <a:rPr lang="en-ZA" dirty="0" smtClean="0"/>
              <a:t>x (</a:t>
            </a:r>
            <a:r>
              <a:rPr lang="en-ZA" i="1" dirty="0" smtClean="0"/>
              <a:t>for layer A</a:t>
            </a:r>
            <a:r>
              <a:rPr lang="en-ZA" dirty="0" smtClean="0"/>
              <a:t>)</a:t>
            </a:r>
            <a:endParaRPr lang="en-ZA" sz="1800" dirty="0" smtClean="0"/>
          </a:p>
          <a:p>
            <a:endParaRPr lang="en-ZA" sz="1800" dirty="0" smtClean="0">
              <a:solidFill>
                <a:srgbClr val="C00000"/>
              </a:solidFill>
            </a:endParaRPr>
          </a:p>
          <a:p>
            <a:r>
              <a:rPr lang="en-ZA" sz="1800" dirty="0" smtClean="0">
                <a:solidFill>
                  <a:srgbClr val="C00000"/>
                </a:solidFill>
              </a:rPr>
              <a:t>where </a:t>
            </a:r>
            <a:r>
              <a:rPr lang="en-ZA" sz="1800" dirty="0">
                <a:solidFill>
                  <a:srgbClr val="C00000"/>
                </a:solidFill>
              </a:rPr>
              <a:t>H is the mixed-layer </a:t>
            </a:r>
            <a:r>
              <a:rPr lang="en-ZA" sz="1800" dirty="0" smtClean="0">
                <a:solidFill>
                  <a:srgbClr val="C00000"/>
                </a:solidFill>
              </a:rPr>
              <a:t>depth</a:t>
            </a:r>
          </a:p>
          <a:p>
            <a:endParaRPr lang="en-ZA" sz="1800" dirty="0" smtClean="0">
              <a:solidFill>
                <a:srgbClr val="C00000"/>
              </a:solidFill>
            </a:endParaRPr>
          </a:p>
          <a:p>
            <a:r>
              <a:rPr lang="en-ZA" sz="1800" dirty="0"/>
              <a:t>Wind stress pushes water </a:t>
            </a:r>
            <a:r>
              <a:rPr lang="en-ZA" sz="1800" dirty="0" smtClean="0"/>
              <a:t>westwards, </a:t>
            </a:r>
            <a:r>
              <a:rPr lang="en-ZA" sz="1800" dirty="0"/>
              <a:t>producing the deep </a:t>
            </a:r>
            <a:r>
              <a:rPr lang="en-ZA" sz="1800" dirty="0" err="1"/>
              <a:t>thermocline</a:t>
            </a:r>
            <a:r>
              <a:rPr lang="en-ZA" sz="1800" dirty="0"/>
              <a:t> and warm pool in the west. The deepening of the </a:t>
            </a:r>
            <a:r>
              <a:rPr lang="en-ZA" sz="1800" dirty="0" err="1" smtClean="0"/>
              <a:t>thermocline</a:t>
            </a:r>
            <a:r>
              <a:rPr lang="en-ZA" sz="1800" dirty="0" smtClean="0"/>
              <a:t> with distance towards Indonesia i.e. Westwards  </a:t>
            </a:r>
            <a:r>
              <a:rPr lang="en-ZA" sz="1800" dirty="0"/>
              <a:t>causes the sea-surface topography ζ to be higher in the </a:t>
            </a:r>
            <a:r>
              <a:rPr lang="en-ZA" sz="1800" dirty="0" smtClean="0"/>
              <a:t>west.</a:t>
            </a:r>
            <a:endParaRPr lang="en-US" sz="1800" dirty="0">
              <a:solidFill>
                <a:srgbClr val="C00000"/>
              </a:solidFill>
            </a:endParaRPr>
          </a:p>
        </p:txBody>
      </p:sp>
      <p:grpSp>
        <p:nvGrpSpPr>
          <p:cNvPr id="11" name="Group 10"/>
          <p:cNvGrpSpPr/>
          <p:nvPr/>
        </p:nvGrpSpPr>
        <p:grpSpPr>
          <a:xfrm>
            <a:off x="1475656" y="692696"/>
            <a:ext cx="7416824" cy="2952328"/>
            <a:chOff x="1475656" y="692696"/>
            <a:chExt cx="7416824" cy="2952328"/>
          </a:xfrm>
        </p:grpSpPr>
        <p:sp>
          <p:nvSpPr>
            <p:cNvPr id="8" name="Rectangle 7"/>
            <p:cNvSpPr/>
            <p:nvPr/>
          </p:nvSpPr>
          <p:spPr bwMode="auto">
            <a:xfrm>
              <a:off x="5796136" y="692696"/>
              <a:ext cx="2736304" cy="223224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charset="0"/>
              </a:endParaRPr>
            </a:p>
          </p:txBody>
        </p:sp>
        <p:sp>
          <p:nvSpPr>
            <p:cNvPr id="9" name="Rectangle 8"/>
            <p:cNvSpPr/>
            <p:nvPr/>
          </p:nvSpPr>
          <p:spPr bwMode="auto">
            <a:xfrm>
              <a:off x="1475656" y="3212976"/>
              <a:ext cx="7416824" cy="43204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charset="0"/>
              </a:endParaRPr>
            </a:p>
          </p:txBody>
        </p:sp>
      </p:grpSp>
      <p:grpSp>
        <p:nvGrpSpPr>
          <p:cNvPr id="13" name="Group 12"/>
          <p:cNvGrpSpPr/>
          <p:nvPr/>
        </p:nvGrpSpPr>
        <p:grpSpPr>
          <a:xfrm>
            <a:off x="179512" y="1268760"/>
            <a:ext cx="3131840" cy="2376264"/>
            <a:chOff x="179512" y="1268760"/>
            <a:chExt cx="3131840" cy="2376264"/>
          </a:xfrm>
        </p:grpSpPr>
        <p:sp>
          <p:nvSpPr>
            <p:cNvPr id="10" name="Rectangle 9"/>
            <p:cNvSpPr/>
            <p:nvPr/>
          </p:nvSpPr>
          <p:spPr bwMode="auto">
            <a:xfrm>
              <a:off x="179512" y="3429000"/>
              <a:ext cx="3131840" cy="21602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charset="0"/>
              </a:endParaRPr>
            </a:p>
          </p:txBody>
        </p:sp>
        <p:sp>
          <p:nvSpPr>
            <p:cNvPr id="12" name="TextBox 11"/>
            <p:cNvSpPr txBox="1"/>
            <p:nvPr/>
          </p:nvSpPr>
          <p:spPr>
            <a:xfrm>
              <a:off x="1475656" y="1268760"/>
              <a:ext cx="407484" cy="461665"/>
            </a:xfrm>
            <a:prstGeom prst="rect">
              <a:avLst/>
            </a:prstGeom>
            <a:noFill/>
          </p:spPr>
          <p:txBody>
            <a:bodyPr wrap="none" rtlCol="0">
              <a:spAutoFit/>
            </a:bodyPr>
            <a:lstStyle/>
            <a:p>
              <a:r>
                <a:rPr lang="en-US" dirty="0" smtClean="0"/>
                <a:t>A</a:t>
              </a:r>
              <a:endParaRPr lang="en-US" dirty="0"/>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60648"/>
            <a:ext cx="8568952" cy="1143000"/>
          </a:xfrm>
        </p:spPr>
        <p:txBody>
          <a:bodyPr/>
          <a:lstStyle/>
          <a:p>
            <a:r>
              <a:rPr lang="en-US" sz="3600" b="1" dirty="0" smtClean="0"/>
              <a:t>This is what it looks like from actual data!</a:t>
            </a:r>
            <a:endParaRPr lang="en-US" sz="3600" b="1" dirty="0"/>
          </a:p>
        </p:txBody>
      </p:sp>
      <p:sp>
        <p:nvSpPr>
          <p:cNvPr id="3" name="Content Placeholder 2"/>
          <p:cNvSpPr>
            <a:spLocks noGrp="1"/>
          </p:cNvSpPr>
          <p:nvPr>
            <p:ph idx="1"/>
          </p:nvPr>
        </p:nvSpPr>
        <p:spPr/>
        <p:txBody>
          <a:bodyPr/>
          <a:lstStyle/>
          <a:p>
            <a:endParaRPr lang="en-US"/>
          </a:p>
        </p:txBody>
      </p:sp>
      <p:pic>
        <p:nvPicPr>
          <p:cNvPr id="5" name="Picture 8" descr="Fig14-2"/>
          <p:cNvPicPr>
            <a:picLocks noChangeAspect="1" noChangeArrowheads="1"/>
          </p:cNvPicPr>
          <p:nvPr/>
        </p:nvPicPr>
        <p:blipFill>
          <a:blip r:embed="rId2" cstate="print"/>
          <a:srcRect/>
          <a:stretch>
            <a:fillRect/>
          </a:stretch>
        </p:blipFill>
        <p:spPr bwMode="auto">
          <a:xfrm>
            <a:off x="683568" y="1844824"/>
            <a:ext cx="7704138" cy="4192588"/>
          </a:xfrm>
          <a:prstGeom prst="rect">
            <a:avLst/>
          </a:prstGeom>
          <a:noFill/>
          <a:ln w="9525">
            <a:noFill/>
            <a:miter lim="800000"/>
            <a:headEnd/>
            <a:tailEnd/>
          </a:ln>
          <a:effectLst/>
        </p:spPr>
      </p:pic>
      <p:sp>
        <p:nvSpPr>
          <p:cNvPr id="6" name="TextBox 5"/>
          <p:cNvSpPr txBox="1"/>
          <p:nvPr/>
        </p:nvSpPr>
        <p:spPr>
          <a:xfrm>
            <a:off x="1259632" y="1412776"/>
            <a:ext cx="6664004" cy="461665"/>
          </a:xfrm>
          <a:prstGeom prst="rect">
            <a:avLst/>
          </a:prstGeom>
          <a:noFill/>
        </p:spPr>
        <p:txBody>
          <a:bodyPr wrap="none" rtlCol="0">
            <a:spAutoFit/>
          </a:bodyPr>
          <a:lstStyle/>
          <a:p>
            <a:r>
              <a:rPr lang="en-US" dirty="0" smtClean="0">
                <a:solidFill>
                  <a:srgbClr val="C00000"/>
                </a:solidFill>
              </a:rPr>
              <a:t>Deep </a:t>
            </a:r>
            <a:r>
              <a:rPr lang="en-US" dirty="0" err="1" smtClean="0">
                <a:solidFill>
                  <a:srgbClr val="C00000"/>
                </a:solidFill>
              </a:rPr>
              <a:t>thermocline</a:t>
            </a:r>
            <a:r>
              <a:rPr lang="en-US" dirty="0" smtClean="0">
                <a:solidFill>
                  <a:srgbClr val="C00000"/>
                </a:solidFill>
              </a:rPr>
              <a:t> in the west and shallow in the east</a:t>
            </a:r>
            <a:endParaRPr lang="en-US" dirty="0">
              <a:solidFill>
                <a:srgbClr val="C00000"/>
              </a:solidFill>
            </a:endParaRPr>
          </a:p>
        </p:txBody>
      </p:sp>
      <p:cxnSp>
        <p:nvCxnSpPr>
          <p:cNvPr id="8" name="Straight Arrow Connector 7"/>
          <p:cNvCxnSpPr/>
          <p:nvPr/>
        </p:nvCxnSpPr>
        <p:spPr bwMode="auto">
          <a:xfrm>
            <a:off x="1979712" y="1772816"/>
            <a:ext cx="0" cy="576064"/>
          </a:xfrm>
          <a:prstGeom prst="straightConnector1">
            <a:avLst/>
          </a:prstGeom>
          <a:solidFill>
            <a:schemeClr val="accent1"/>
          </a:solidFill>
          <a:ln w="57150" cap="flat" cmpd="sng" algn="ctr">
            <a:solidFill>
              <a:schemeClr val="tx2">
                <a:lumMod val="75000"/>
                <a:lumOff val="25000"/>
              </a:schemeClr>
            </a:solidFill>
            <a:prstDash val="solid"/>
            <a:round/>
            <a:headEnd type="none" w="med" len="med"/>
            <a:tailEnd type="arrow"/>
          </a:ln>
          <a:effectLst/>
        </p:spPr>
      </p:cxnSp>
      <p:cxnSp>
        <p:nvCxnSpPr>
          <p:cNvPr id="9" name="Straight Arrow Connector 8"/>
          <p:cNvCxnSpPr/>
          <p:nvPr/>
        </p:nvCxnSpPr>
        <p:spPr bwMode="auto">
          <a:xfrm>
            <a:off x="6804248" y="1772816"/>
            <a:ext cx="0" cy="576064"/>
          </a:xfrm>
          <a:prstGeom prst="straightConnector1">
            <a:avLst/>
          </a:prstGeom>
          <a:solidFill>
            <a:schemeClr val="accent1"/>
          </a:solidFill>
          <a:ln w="57150" cap="flat" cmpd="sng" algn="ctr">
            <a:solidFill>
              <a:schemeClr val="tx2">
                <a:lumMod val="75000"/>
                <a:lumOff val="25000"/>
              </a:schemeClr>
            </a:solidFill>
            <a:prstDash val="solid"/>
            <a:round/>
            <a:headEnd type="none" w="med" len="med"/>
            <a:tailEnd type="arrow"/>
          </a:ln>
          <a:effectLst/>
        </p:spPr>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a:xfrm>
            <a:off x="1475656" y="5013176"/>
            <a:ext cx="5976664" cy="457200"/>
          </a:xfrm>
        </p:spPr>
        <p:txBody>
          <a:bodyPr/>
          <a:lstStyle/>
          <a:p>
            <a:r>
              <a:rPr lang="en-US" sz="1800" dirty="0" smtClean="0"/>
              <a:t>Note the westward flowing NEC and SEC </a:t>
            </a:r>
          </a:p>
          <a:p>
            <a:r>
              <a:rPr lang="en-US" sz="1800" dirty="0" smtClean="0"/>
              <a:t>and the return flow associated with the ECC</a:t>
            </a:r>
            <a:endParaRPr lang="en-US" sz="1800" dirty="0"/>
          </a:p>
        </p:txBody>
      </p:sp>
      <p:pic>
        <p:nvPicPr>
          <p:cNvPr id="5" name="Picture 2"/>
          <p:cNvPicPr>
            <a:picLocks noChangeAspect="1" noChangeArrowheads="1"/>
          </p:cNvPicPr>
          <p:nvPr/>
        </p:nvPicPr>
        <p:blipFill>
          <a:blip r:embed="rId2" cstate="print"/>
          <a:srcRect l="20469" t="26435" r="25391" b="33917"/>
          <a:stretch>
            <a:fillRect/>
          </a:stretch>
        </p:blipFill>
        <p:spPr bwMode="auto">
          <a:xfrm>
            <a:off x="179512" y="1340768"/>
            <a:ext cx="8740281" cy="3600400"/>
          </a:xfrm>
          <a:prstGeom prst="rect">
            <a:avLst/>
          </a:prstGeom>
          <a:noFill/>
          <a:ln w="9525">
            <a:noFill/>
            <a:miter lim="800000"/>
            <a:headEnd/>
            <a:tailEnd/>
          </a:ln>
          <a:effectLst/>
        </p:spPr>
      </p:pic>
      <p:cxnSp>
        <p:nvCxnSpPr>
          <p:cNvPr id="7" name="Straight Arrow Connector 6"/>
          <p:cNvCxnSpPr/>
          <p:nvPr/>
        </p:nvCxnSpPr>
        <p:spPr bwMode="auto">
          <a:xfrm flipH="1" flipV="1">
            <a:off x="4716016" y="2564904"/>
            <a:ext cx="720080" cy="2520280"/>
          </a:xfrm>
          <a:prstGeom prst="straightConnector1">
            <a:avLst/>
          </a:prstGeom>
          <a:solidFill>
            <a:schemeClr val="accent1"/>
          </a:solidFill>
          <a:ln w="9525" cap="flat" cmpd="sng" algn="ctr">
            <a:solidFill>
              <a:srgbClr val="C00000"/>
            </a:solidFill>
            <a:prstDash val="solid"/>
            <a:round/>
            <a:headEnd type="none" w="med" len="med"/>
            <a:tailEnd type="arrow"/>
          </a:ln>
          <a:effectLst/>
        </p:spPr>
      </p:cxnSp>
      <p:cxnSp>
        <p:nvCxnSpPr>
          <p:cNvPr id="8" name="Straight Arrow Connector 7"/>
          <p:cNvCxnSpPr/>
          <p:nvPr/>
        </p:nvCxnSpPr>
        <p:spPr bwMode="auto">
          <a:xfrm flipV="1">
            <a:off x="6156176" y="3501008"/>
            <a:ext cx="576064" cy="1584176"/>
          </a:xfrm>
          <a:prstGeom prst="straightConnector1">
            <a:avLst/>
          </a:prstGeom>
          <a:solidFill>
            <a:schemeClr val="accent1"/>
          </a:solidFill>
          <a:ln w="9525" cap="flat" cmpd="sng" algn="ctr">
            <a:solidFill>
              <a:srgbClr val="C00000"/>
            </a:solidFill>
            <a:prstDash val="solid"/>
            <a:round/>
            <a:headEnd type="none" w="med" len="med"/>
            <a:tailEnd type="arrow"/>
          </a:ln>
          <a:effectLst/>
        </p:spPr>
      </p:cxnSp>
      <p:cxnSp>
        <p:nvCxnSpPr>
          <p:cNvPr id="11" name="Straight Arrow Connector 10"/>
          <p:cNvCxnSpPr/>
          <p:nvPr/>
        </p:nvCxnSpPr>
        <p:spPr bwMode="auto">
          <a:xfrm flipH="1" flipV="1">
            <a:off x="5436096" y="2924944"/>
            <a:ext cx="576064" cy="2448272"/>
          </a:xfrm>
          <a:prstGeom prst="straightConnector1">
            <a:avLst/>
          </a:prstGeom>
          <a:solidFill>
            <a:schemeClr val="accent1"/>
          </a:solidFill>
          <a:ln w="9525" cap="flat" cmpd="sng" algn="ctr">
            <a:solidFill>
              <a:srgbClr val="C00000"/>
            </a:solidFill>
            <a:prstDash val="solid"/>
            <a:round/>
            <a:headEnd type="none" w="med" len="med"/>
            <a:tailEnd type="arrow"/>
          </a:ln>
          <a:effectLst/>
        </p:spPr>
      </p:cxn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FFICE" val="Boston"/>
</p:tagLst>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4525</TotalTime>
  <Words>1177</Words>
  <Application>Microsoft Office PowerPoint</Application>
  <PresentationFormat>On-screen Show (4:3)</PresentationFormat>
  <Paragraphs>159</Paragraphs>
  <Slides>28</Slides>
  <Notes>4</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Blank Presentation</vt:lpstr>
      <vt:lpstr>How does it work?</vt:lpstr>
      <vt:lpstr>Forcing: Pacific wind stress and wind stress curl (mean)</vt:lpstr>
      <vt:lpstr>Surface circulation</vt:lpstr>
      <vt:lpstr>Ocean Circulation at the Equator</vt:lpstr>
      <vt:lpstr>PowerPoint Presentation</vt:lpstr>
      <vt:lpstr>PowerPoint Presentation</vt:lpstr>
      <vt:lpstr>PowerPoint Presentation</vt:lpstr>
      <vt:lpstr>This is what it looks like from actual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Equatorial Undercurrent: shoaling to east</vt:lpstr>
      <vt:lpstr>IN A NUTSHELL </vt:lpstr>
      <vt:lpstr>IN A NUTSHELL </vt:lpstr>
      <vt:lpstr>Pacific meridional salinity section crossing equator </vt:lpstr>
      <vt:lpstr>PowerPoint Presentation</vt:lpstr>
      <vt:lpstr>F=2 Ω sin(ø)</vt:lpstr>
      <vt:lpstr>PowerPoint Presentation</vt:lpstr>
      <vt:lpstr>PowerPoint Presentation</vt:lpstr>
      <vt:lpstr>PowerPoint Presentation</vt:lpstr>
      <vt:lpstr>PowerPoint Presentation</vt:lpstr>
      <vt:lpstr>When you look at the Equator the water is surprisingly cold! – why? </vt:lpstr>
    </vt:vector>
  </TitlesOfParts>
  <Company>eVGroup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Equatorial Currents and Counter Currents</dc:title>
  <dc:creator>Kurt House</dc:creator>
  <cp:lastModifiedBy>Windows User</cp:lastModifiedBy>
  <cp:revision>287</cp:revision>
  <dcterms:created xsi:type="dcterms:W3CDTF">2004-03-21T22:06:56Z</dcterms:created>
  <dcterms:modified xsi:type="dcterms:W3CDTF">2017-05-09T05:30:32Z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umberOfSlides">
    <vt:i4>9</vt:i4>
  </property>
  <property fmtid="{D5CDD505-2E9C-101B-9397-08002B2CF9AE}" pid="3" name="RevisionCount">
    <vt:i4>15</vt:i4>
  </property>
</Properties>
</file>